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handoutMasterIdLst>
    <p:handoutMasterId r:id="rId16"/>
  </p:handoutMasterIdLst>
  <p:sldIdLst>
    <p:sldId id="256" r:id="rId2"/>
    <p:sldId id="288" r:id="rId3"/>
    <p:sldId id="285" r:id="rId4"/>
    <p:sldId id="282" r:id="rId5"/>
    <p:sldId id="286" r:id="rId6"/>
    <p:sldId id="284" r:id="rId7"/>
    <p:sldId id="257" r:id="rId8"/>
    <p:sldId id="289" r:id="rId9"/>
    <p:sldId id="290" r:id="rId10"/>
    <p:sldId id="291" r:id="rId11"/>
    <p:sldId id="292" r:id="rId12"/>
    <p:sldId id="293" r:id="rId13"/>
    <p:sldId id="294" r:id="rId14"/>
    <p:sldId id="295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1" autoAdjust="0"/>
    <p:restoredTop sz="94660"/>
  </p:normalViewPr>
  <p:slideViewPr>
    <p:cSldViewPr snapToGrid="0" showGuides="1">
      <p:cViewPr>
        <p:scale>
          <a:sx n="81" d="100"/>
          <a:sy n="81" d="100"/>
        </p:scale>
        <p:origin x="-2484" y="-8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-285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9901E7-C2C5-44F6-95D5-A493ABB7C48F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D1C3C92-7416-4D6C-A6D7-DD0947E4F006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Учебные планы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(выбирая СПО, обучающийся делает явный выбор в приоритетности получения СПО)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B73C15FB-C64F-4B3D-A87E-4D79ABE9A49A}" type="parTrans" cxnId="{02FEF3F0-CD09-4867-9B89-9E65D5A6B30A}">
      <dgm:prSet/>
      <dgm:spPr/>
      <dgm:t>
        <a:bodyPr/>
        <a:lstStyle/>
        <a:p>
          <a:endParaRPr lang="ru-RU"/>
        </a:p>
      </dgm:t>
    </dgm:pt>
    <dgm:pt modelId="{041D20B1-80ED-40CE-B91E-CA566EFAAADD}" type="sibTrans" cxnId="{02FEF3F0-CD09-4867-9B89-9E65D5A6B30A}">
      <dgm:prSet/>
      <dgm:spPr/>
      <dgm:t>
        <a:bodyPr/>
        <a:lstStyle/>
        <a:p>
          <a:endParaRPr lang="ru-RU"/>
        </a:p>
      </dgm:t>
    </dgm:pt>
    <dgm:pt modelId="{DD85DC12-F098-46BC-B40F-FBC8C4439EFB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Рабочие программы (прикладные модули)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AC5A5C2B-210F-4AC6-9B0D-C3D5E8AB661C}" type="parTrans" cxnId="{46FEF20A-021A-49E9-BA2E-8CC2FAC0C28C}">
      <dgm:prSet/>
      <dgm:spPr/>
      <dgm:t>
        <a:bodyPr/>
        <a:lstStyle/>
        <a:p>
          <a:endParaRPr lang="ru-RU"/>
        </a:p>
      </dgm:t>
    </dgm:pt>
    <dgm:pt modelId="{288DAFE5-0CD6-4FCD-81A4-03FF1209B708}" type="sibTrans" cxnId="{46FEF20A-021A-49E9-BA2E-8CC2FAC0C28C}">
      <dgm:prSet/>
      <dgm:spPr/>
      <dgm:t>
        <a:bodyPr/>
        <a:lstStyle/>
        <a:p>
          <a:endParaRPr lang="ru-RU"/>
        </a:p>
      </dgm:t>
    </dgm:pt>
    <dgm:pt modelId="{82692886-600F-4736-A533-1BB8C84BF880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Планирование и организация  учебных занятий</a:t>
          </a:r>
        </a:p>
        <a:p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(комплексный подход  к организации обучения, технологические карты)</a:t>
          </a:r>
          <a:endParaRPr lang="ru-RU" sz="1400" b="1" dirty="0">
            <a:latin typeface="Times New Roman" pitchFamily="18" charset="0"/>
            <a:cs typeface="Times New Roman" pitchFamily="18" charset="0"/>
          </a:endParaRPr>
        </a:p>
      </dgm:t>
    </dgm:pt>
    <dgm:pt modelId="{532B03A5-31A4-4C5B-BD7F-9BE5B5EE3D42}" type="parTrans" cxnId="{1C99244F-03AF-4658-ADE7-AD7E08A0860C}">
      <dgm:prSet/>
      <dgm:spPr/>
      <dgm:t>
        <a:bodyPr/>
        <a:lstStyle/>
        <a:p>
          <a:endParaRPr lang="ru-RU"/>
        </a:p>
      </dgm:t>
    </dgm:pt>
    <dgm:pt modelId="{3354AEE6-95CB-40CD-92E3-E7974D5E2772}" type="sibTrans" cxnId="{1C99244F-03AF-4658-ADE7-AD7E08A0860C}">
      <dgm:prSet/>
      <dgm:spPr/>
      <dgm:t>
        <a:bodyPr/>
        <a:lstStyle/>
        <a:p>
          <a:endParaRPr lang="ru-RU"/>
        </a:p>
      </dgm:t>
    </dgm:pt>
    <dgm:pt modelId="{DF832D97-EDEE-4C54-9763-8F5A6FF5BA10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Фонды оценочных средств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D50B335F-6A40-48D7-9066-1D64301C8190}" type="parTrans" cxnId="{A98F0098-CD6A-460A-861B-27A5784939BB}">
      <dgm:prSet/>
      <dgm:spPr/>
      <dgm:t>
        <a:bodyPr/>
        <a:lstStyle/>
        <a:p>
          <a:endParaRPr lang="ru-RU"/>
        </a:p>
      </dgm:t>
    </dgm:pt>
    <dgm:pt modelId="{29B34FA8-47D2-42DD-8C4A-EAD7A535B591}" type="sibTrans" cxnId="{A98F0098-CD6A-460A-861B-27A5784939BB}">
      <dgm:prSet/>
      <dgm:spPr/>
      <dgm:t>
        <a:bodyPr/>
        <a:lstStyle/>
        <a:p>
          <a:endParaRPr lang="ru-RU"/>
        </a:p>
      </dgm:t>
    </dgm:pt>
    <dgm:pt modelId="{1451E9B0-637C-4F4E-AD36-FD0C1FE1EF38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Образовательные технологии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1ABAD2D5-911C-4B9C-9C9A-8216E598CE76}" type="parTrans" cxnId="{FAB78210-24FC-465C-8CD8-725CC43D2642}">
      <dgm:prSet/>
      <dgm:spPr/>
      <dgm:t>
        <a:bodyPr/>
        <a:lstStyle/>
        <a:p>
          <a:endParaRPr lang="ru-RU"/>
        </a:p>
      </dgm:t>
    </dgm:pt>
    <dgm:pt modelId="{4E3A00C9-12B3-4253-A291-D7FB2CD5A09B}" type="sibTrans" cxnId="{FAB78210-24FC-465C-8CD8-725CC43D2642}">
      <dgm:prSet/>
      <dgm:spPr/>
      <dgm:t>
        <a:bodyPr/>
        <a:lstStyle/>
        <a:p>
          <a:endParaRPr lang="ru-RU"/>
        </a:p>
      </dgm:t>
    </dgm:pt>
    <dgm:pt modelId="{CFDD812F-410B-479D-8F22-9707470857AA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Требования ДВУХ ФГОС, учет специальности (профессии), работа  на образовательные результаты ОП СПО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8B971638-2581-4DF3-A48D-229C8AEDDA29}" type="parTrans" cxnId="{099E9F73-BA2D-4F6D-BA22-618718A5FF2A}">
      <dgm:prSet/>
      <dgm:spPr/>
      <dgm:t>
        <a:bodyPr/>
        <a:lstStyle/>
        <a:p>
          <a:endParaRPr lang="ru-RU"/>
        </a:p>
      </dgm:t>
    </dgm:pt>
    <dgm:pt modelId="{0DEF2974-9313-4942-94F1-60E370AB65A1}" type="sibTrans" cxnId="{099E9F73-BA2D-4F6D-BA22-618718A5FF2A}">
      <dgm:prSet/>
      <dgm:spPr/>
      <dgm:t>
        <a:bodyPr/>
        <a:lstStyle/>
        <a:p>
          <a:endParaRPr lang="ru-RU"/>
        </a:p>
      </dgm:t>
    </dgm:pt>
    <dgm:pt modelId="{9AB1C387-986D-4D79-B3D1-D42B0B87E921}" type="pres">
      <dgm:prSet presAssocID="{439901E7-C2C5-44F6-95D5-A493ABB7C48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65DBAE7-DC35-45BD-A24E-532201105E83}" type="pres">
      <dgm:prSet presAssocID="{FD1C3C92-7416-4D6C-A6D7-DD0947E4F006}" presName="node" presStyleLbl="node1" presStyleIdx="0" presStyleCnt="6" custScaleX="1348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09DF59-47B5-4A46-893E-EE302EC74953}" type="pres">
      <dgm:prSet presAssocID="{041D20B1-80ED-40CE-B91E-CA566EFAAADD}" presName="sibTrans" presStyleCnt="0"/>
      <dgm:spPr/>
    </dgm:pt>
    <dgm:pt modelId="{C3A7D814-2F9D-4808-95FA-A493F055F400}" type="pres">
      <dgm:prSet presAssocID="{DD85DC12-F098-46BC-B40F-FBC8C4439EFB}" presName="node" presStyleLbl="node1" presStyleIdx="1" presStyleCnt="6" custScaleX="113860" custLinFactNeighborX="1155" custLinFactNeighborY="-28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9B1A1A-2169-4D72-8C6F-EC7D834FECD4}" type="pres">
      <dgm:prSet presAssocID="{288DAFE5-0CD6-4FCD-81A4-03FF1209B708}" presName="sibTrans" presStyleCnt="0"/>
      <dgm:spPr/>
    </dgm:pt>
    <dgm:pt modelId="{CF110989-7DE8-4E4D-889E-B853E1CDF120}" type="pres">
      <dgm:prSet presAssocID="{82692886-600F-4736-A533-1BB8C84BF880}" presName="node" presStyleLbl="node1" presStyleIdx="2" presStyleCnt="6" custLinFactNeighborX="-539" custLinFactNeighborY="8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00A2A8-CF32-4692-8D14-860918C62846}" type="pres">
      <dgm:prSet presAssocID="{3354AEE6-95CB-40CD-92E3-E7974D5E2772}" presName="sibTrans" presStyleCnt="0"/>
      <dgm:spPr/>
    </dgm:pt>
    <dgm:pt modelId="{8142890A-83D5-4933-AE75-B5F1AF69244D}" type="pres">
      <dgm:prSet presAssocID="{DF832D97-EDEE-4C54-9763-8F5A6FF5BA10}" presName="node" presStyleLbl="node1" presStyleIdx="3" presStyleCnt="6" custLinFactNeighborX="2492" custLinFactNeighborY="8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12CEAE-2355-40B3-A0E6-8E37E08280C3}" type="pres">
      <dgm:prSet presAssocID="{29B34FA8-47D2-42DD-8C4A-EAD7A535B591}" presName="sibTrans" presStyleCnt="0"/>
      <dgm:spPr/>
    </dgm:pt>
    <dgm:pt modelId="{985C210E-17A0-4E0A-9BE0-9E5968B28D60}" type="pres">
      <dgm:prSet presAssocID="{1451E9B0-637C-4F4E-AD36-FD0C1FE1EF38}" presName="node" presStyleLbl="node1" presStyleIdx="4" presStyleCnt="6" custLinFactNeighborX="700" custLinFactNeighborY="-80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1F6BF4-7791-4AE4-A742-7E8849E706F0}" type="pres">
      <dgm:prSet presAssocID="{4E3A00C9-12B3-4253-A291-D7FB2CD5A09B}" presName="sibTrans" presStyleCnt="0"/>
      <dgm:spPr/>
    </dgm:pt>
    <dgm:pt modelId="{FF042E2C-FE19-48C2-B79C-FE63BE9B3137}" type="pres">
      <dgm:prSet presAssocID="{CFDD812F-410B-479D-8F22-9707470857AA}" presName="node" presStyleLbl="node1" presStyleIdx="5" presStyleCnt="6" custScaleX="3223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BEB48E7-37A0-4082-9768-8E22E03FC014}" type="presOf" srcId="{FD1C3C92-7416-4D6C-A6D7-DD0947E4F006}" destId="{F65DBAE7-DC35-45BD-A24E-532201105E83}" srcOrd="0" destOrd="0" presId="urn:microsoft.com/office/officeart/2005/8/layout/default#1"/>
    <dgm:cxn modelId="{1C99244F-03AF-4658-ADE7-AD7E08A0860C}" srcId="{439901E7-C2C5-44F6-95D5-A493ABB7C48F}" destId="{82692886-600F-4736-A533-1BB8C84BF880}" srcOrd="2" destOrd="0" parTransId="{532B03A5-31A4-4C5B-BD7F-9BE5B5EE3D42}" sibTransId="{3354AEE6-95CB-40CD-92E3-E7974D5E2772}"/>
    <dgm:cxn modelId="{9649CB4B-B9A9-4AC5-9A4C-9452EB407FB6}" type="presOf" srcId="{1451E9B0-637C-4F4E-AD36-FD0C1FE1EF38}" destId="{985C210E-17A0-4E0A-9BE0-9E5968B28D60}" srcOrd="0" destOrd="0" presId="urn:microsoft.com/office/officeart/2005/8/layout/default#1"/>
    <dgm:cxn modelId="{768653C8-8AC3-47F8-9FA5-A5378392F2A1}" type="presOf" srcId="{CFDD812F-410B-479D-8F22-9707470857AA}" destId="{FF042E2C-FE19-48C2-B79C-FE63BE9B3137}" srcOrd="0" destOrd="0" presId="urn:microsoft.com/office/officeart/2005/8/layout/default#1"/>
    <dgm:cxn modelId="{099E9F73-BA2D-4F6D-BA22-618718A5FF2A}" srcId="{439901E7-C2C5-44F6-95D5-A493ABB7C48F}" destId="{CFDD812F-410B-479D-8F22-9707470857AA}" srcOrd="5" destOrd="0" parTransId="{8B971638-2581-4DF3-A48D-229C8AEDDA29}" sibTransId="{0DEF2974-9313-4942-94F1-60E370AB65A1}"/>
    <dgm:cxn modelId="{44287F09-1704-4FAC-B452-C6A8C9B5FF76}" type="presOf" srcId="{82692886-600F-4736-A533-1BB8C84BF880}" destId="{CF110989-7DE8-4E4D-889E-B853E1CDF120}" srcOrd="0" destOrd="0" presId="urn:microsoft.com/office/officeart/2005/8/layout/default#1"/>
    <dgm:cxn modelId="{A98F0098-CD6A-460A-861B-27A5784939BB}" srcId="{439901E7-C2C5-44F6-95D5-A493ABB7C48F}" destId="{DF832D97-EDEE-4C54-9763-8F5A6FF5BA10}" srcOrd="3" destOrd="0" parTransId="{D50B335F-6A40-48D7-9066-1D64301C8190}" sibTransId="{29B34FA8-47D2-42DD-8C4A-EAD7A535B591}"/>
    <dgm:cxn modelId="{02FEF3F0-CD09-4867-9B89-9E65D5A6B30A}" srcId="{439901E7-C2C5-44F6-95D5-A493ABB7C48F}" destId="{FD1C3C92-7416-4D6C-A6D7-DD0947E4F006}" srcOrd="0" destOrd="0" parTransId="{B73C15FB-C64F-4B3D-A87E-4D79ABE9A49A}" sibTransId="{041D20B1-80ED-40CE-B91E-CA566EFAAADD}"/>
    <dgm:cxn modelId="{46FEF20A-021A-49E9-BA2E-8CC2FAC0C28C}" srcId="{439901E7-C2C5-44F6-95D5-A493ABB7C48F}" destId="{DD85DC12-F098-46BC-B40F-FBC8C4439EFB}" srcOrd="1" destOrd="0" parTransId="{AC5A5C2B-210F-4AC6-9B0D-C3D5E8AB661C}" sibTransId="{288DAFE5-0CD6-4FCD-81A4-03FF1209B708}"/>
    <dgm:cxn modelId="{8D8A4183-7378-4C41-A943-A5E3EA0538BE}" type="presOf" srcId="{DD85DC12-F098-46BC-B40F-FBC8C4439EFB}" destId="{C3A7D814-2F9D-4808-95FA-A493F055F400}" srcOrd="0" destOrd="0" presId="urn:microsoft.com/office/officeart/2005/8/layout/default#1"/>
    <dgm:cxn modelId="{BD1F1801-A748-4C5F-A5A3-D7D55BB0B1F1}" type="presOf" srcId="{439901E7-C2C5-44F6-95D5-A493ABB7C48F}" destId="{9AB1C387-986D-4D79-B3D1-D42B0B87E921}" srcOrd="0" destOrd="0" presId="urn:microsoft.com/office/officeart/2005/8/layout/default#1"/>
    <dgm:cxn modelId="{5266DB20-B082-4B99-9414-AFE44978D8F9}" type="presOf" srcId="{DF832D97-EDEE-4C54-9763-8F5A6FF5BA10}" destId="{8142890A-83D5-4933-AE75-B5F1AF69244D}" srcOrd="0" destOrd="0" presId="urn:microsoft.com/office/officeart/2005/8/layout/default#1"/>
    <dgm:cxn modelId="{FAB78210-24FC-465C-8CD8-725CC43D2642}" srcId="{439901E7-C2C5-44F6-95D5-A493ABB7C48F}" destId="{1451E9B0-637C-4F4E-AD36-FD0C1FE1EF38}" srcOrd="4" destOrd="0" parTransId="{1ABAD2D5-911C-4B9C-9C9A-8216E598CE76}" sibTransId="{4E3A00C9-12B3-4253-A291-D7FB2CD5A09B}"/>
    <dgm:cxn modelId="{2B44D19D-F28A-4EDE-9D6E-E8B213B03D07}" type="presParOf" srcId="{9AB1C387-986D-4D79-B3D1-D42B0B87E921}" destId="{F65DBAE7-DC35-45BD-A24E-532201105E83}" srcOrd="0" destOrd="0" presId="urn:microsoft.com/office/officeart/2005/8/layout/default#1"/>
    <dgm:cxn modelId="{57000565-C9E0-4307-A492-969BA7B3099A}" type="presParOf" srcId="{9AB1C387-986D-4D79-B3D1-D42B0B87E921}" destId="{B109DF59-47B5-4A46-893E-EE302EC74953}" srcOrd="1" destOrd="0" presId="urn:microsoft.com/office/officeart/2005/8/layout/default#1"/>
    <dgm:cxn modelId="{357BFDDE-296A-4F9A-A29B-C97E1BECF10F}" type="presParOf" srcId="{9AB1C387-986D-4D79-B3D1-D42B0B87E921}" destId="{C3A7D814-2F9D-4808-95FA-A493F055F400}" srcOrd="2" destOrd="0" presId="urn:microsoft.com/office/officeart/2005/8/layout/default#1"/>
    <dgm:cxn modelId="{9C5F8EA5-A457-429A-B5EC-A9EE2986C0FF}" type="presParOf" srcId="{9AB1C387-986D-4D79-B3D1-D42B0B87E921}" destId="{8A9B1A1A-2169-4D72-8C6F-EC7D834FECD4}" srcOrd="3" destOrd="0" presId="urn:microsoft.com/office/officeart/2005/8/layout/default#1"/>
    <dgm:cxn modelId="{943F3164-E318-4A88-9A1E-FE9B786AC1B4}" type="presParOf" srcId="{9AB1C387-986D-4D79-B3D1-D42B0B87E921}" destId="{CF110989-7DE8-4E4D-889E-B853E1CDF120}" srcOrd="4" destOrd="0" presId="urn:microsoft.com/office/officeart/2005/8/layout/default#1"/>
    <dgm:cxn modelId="{ECCF1D9C-0DC9-41F8-A8AC-863C1FD12716}" type="presParOf" srcId="{9AB1C387-986D-4D79-B3D1-D42B0B87E921}" destId="{3300A2A8-CF32-4692-8D14-860918C62846}" srcOrd="5" destOrd="0" presId="urn:microsoft.com/office/officeart/2005/8/layout/default#1"/>
    <dgm:cxn modelId="{376302A1-FA08-4217-9E91-3B96122BEE3F}" type="presParOf" srcId="{9AB1C387-986D-4D79-B3D1-D42B0B87E921}" destId="{8142890A-83D5-4933-AE75-B5F1AF69244D}" srcOrd="6" destOrd="0" presId="urn:microsoft.com/office/officeart/2005/8/layout/default#1"/>
    <dgm:cxn modelId="{F0E3422F-77E3-464B-8F47-67ADD18E62ED}" type="presParOf" srcId="{9AB1C387-986D-4D79-B3D1-D42B0B87E921}" destId="{4E12CEAE-2355-40B3-A0E6-8E37E08280C3}" srcOrd="7" destOrd="0" presId="urn:microsoft.com/office/officeart/2005/8/layout/default#1"/>
    <dgm:cxn modelId="{6F14F561-880D-4C55-A914-CC186B4A35A9}" type="presParOf" srcId="{9AB1C387-986D-4D79-B3D1-D42B0B87E921}" destId="{985C210E-17A0-4E0A-9BE0-9E5968B28D60}" srcOrd="8" destOrd="0" presId="urn:microsoft.com/office/officeart/2005/8/layout/default#1"/>
    <dgm:cxn modelId="{352BD740-5086-4B65-A073-FDBA9675BE30}" type="presParOf" srcId="{9AB1C387-986D-4D79-B3D1-D42B0B87E921}" destId="{FD1F6BF4-7791-4AE4-A742-7E8849E706F0}" srcOrd="9" destOrd="0" presId="urn:microsoft.com/office/officeart/2005/8/layout/default#1"/>
    <dgm:cxn modelId="{3EC27EE8-0C52-4B00-BA48-F945CB9202D1}" type="presParOf" srcId="{9AB1C387-986D-4D79-B3D1-D42B0B87E921}" destId="{FF042E2C-FE19-48C2-B79C-FE63BE9B3137}" srcOrd="1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9A47DE-24C3-4604-BAEF-22C4007B1770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6515AC1-D9EC-4828-BA9D-77CF2D4FFD89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Целеполагание</a:t>
          </a:r>
          <a:r>
            <a:rPr lang="ru-RU" sz="1800" dirty="0" smtClean="0"/>
            <a:t> </a:t>
          </a:r>
          <a:endParaRPr lang="ru-RU" sz="1800" dirty="0"/>
        </a:p>
      </dgm:t>
    </dgm:pt>
    <dgm:pt modelId="{3D4BB505-3FF9-4333-B48F-B03793AA577D}" type="parTrans" cxnId="{696C070E-1B65-4B31-BBDB-64E7FCDE3315}">
      <dgm:prSet/>
      <dgm:spPr/>
      <dgm:t>
        <a:bodyPr/>
        <a:lstStyle/>
        <a:p>
          <a:endParaRPr lang="ru-RU"/>
        </a:p>
      </dgm:t>
    </dgm:pt>
    <dgm:pt modelId="{3BD761A3-33EF-4460-9E06-4A3183DC57ED}" type="sibTrans" cxnId="{696C070E-1B65-4B31-BBDB-64E7FCDE3315}">
      <dgm:prSet/>
      <dgm:spPr/>
      <dgm:t>
        <a:bodyPr/>
        <a:lstStyle/>
        <a:p>
          <a:endParaRPr lang="ru-RU"/>
        </a:p>
      </dgm:t>
    </dgm:pt>
    <dgm:pt modelId="{041F6C8B-1718-4542-82E0-C0E1082274CE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Что необходимо реализовать, воплотить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8BD235F-1CE5-4C8B-8E48-9137F0AA2109}" type="parTrans" cxnId="{4C25AF0C-86C8-43A1-8448-53F153B47EF0}">
      <dgm:prSet/>
      <dgm:spPr/>
      <dgm:t>
        <a:bodyPr/>
        <a:lstStyle/>
        <a:p>
          <a:endParaRPr lang="ru-RU"/>
        </a:p>
      </dgm:t>
    </dgm:pt>
    <dgm:pt modelId="{33E3880A-20EE-489E-A32C-B293EE04F75A}" type="sibTrans" cxnId="{4C25AF0C-86C8-43A1-8448-53F153B47EF0}">
      <dgm:prSet/>
      <dgm:spPr/>
      <dgm:t>
        <a:bodyPr/>
        <a:lstStyle/>
        <a:p>
          <a:endParaRPr lang="ru-RU"/>
        </a:p>
      </dgm:t>
    </dgm:pt>
    <dgm:pt modelId="{1AB57F08-4770-4884-9A63-11F0FB4268CE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Инструментарий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DEDCBB32-19FD-4D67-93CB-65B9E247F133}" type="parTrans" cxnId="{EB635BF4-CA42-446B-A118-44EC7A25F004}">
      <dgm:prSet/>
      <dgm:spPr/>
      <dgm:t>
        <a:bodyPr/>
        <a:lstStyle/>
        <a:p>
          <a:endParaRPr lang="ru-RU"/>
        </a:p>
      </dgm:t>
    </dgm:pt>
    <dgm:pt modelId="{5B75C633-C3B4-4F91-8DBB-1AA8FF13CB6C}" type="sibTrans" cxnId="{EB635BF4-CA42-446B-A118-44EC7A25F004}">
      <dgm:prSet/>
      <dgm:spPr/>
      <dgm:t>
        <a:bodyPr/>
        <a:lstStyle/>
        <a:p>
          <a:endParaRPr lang="ru-RU"/>
        </a:p>
      </dgm:t>
    </dgm:pt>
    <dgm:pt modelId="{D29E83CD-DE1E-4B19-8567-ED5B8A1FB229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Какими средствами это следует реализовать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90C117B-16E8-4DAD-8289-DB0C54C05786}" type="parTrans" cxnId="{8D4FFE94-DB19-4D4D-8D6D-809D2BF409E1}">
      <dgm:prSet/>
      <dgm:spPr/>
      <dgm:t>
        <a:bodyPr/>
        <a:lstStyle/>
        <a:p>
          <a:endParaRPr lang="ru-RU"/>
        </a:p>
      </dgm:t>
    </dgm:pt>
    <dgm:pt modelId="{A9D8B7B3-559C-4681-BE5B-9339AA3AE064}" type="sibTrans" cxnId="{8D4FFE94-DB19-4D4D-8D6D-809D2BF409E1}">
      <dgm:prSet/>
      <dgm:spPr/>
      <dgm:t>
        <a:bodyPr/>
        <a:lstStyle/>
        <a:p>
          <a:endParaRPr lang="ru-RU"/>
        </a:p>
      </dgm:t>
    </dgm:pt>
    <dgm:pt modelId="{68ADF0EF-4C1E-49BF-B770-CA4B7D1E5C80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Организационно-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деятельностный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 блок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4EBF2C77-BBF4-4962-A472-3715D7503E89}" type="parTrans" cxnId="{7868ADDE-4641-4CC6-9053-E47AB3146036}">
      <dgm:prSet/>
      <dgm:spPr/>
      <dgm:t>
        <a:bodyPr/>
        <a:lstStyle/>
        <a:p>
          <a:endParaRPr lang="ru-RU"/>
        </a:p>
      </dgm:t>
    </dgm:pt>
    <dgm:pt modelId="{90442153-2237-4DCD-B14D-F00574EFD491}" type="sibTrans" cxnId="{7868ADDE-4641-4CC6-9053-E47AB3146036}">
      <dgm:prSet/>
      <dgm:spPr/>
      <dgm:t>
        <a:bodyPr/>
        <a:lstStyle/>
        <a:p>
          <a:endParaRPr lang="ru-RU"/>
        </a:p>
      </dgm:t>
    </dgm:pt>
    <dgm:pt modelId="{91C28DD2-66FC-4895-9456-F5FE675977A2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Какими действиями, операциями это следует реализовать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E66191F-3CC9-4133-966F-CB54501F51EA}" type="parTrans" cxnId="{1FB64056-5EA2-4BFB-BC7F-AD9CD50C91BC}">
      <dgm:prSet/>
      <dgm:spPr/>
      <dgm:t>
        <a:bodyPr/>
        <a:lstStyle/>
        <a:p>
          <a:endParaRPr lang="ru-RU"/>
        </a:p>
      </dgm:t>
    </dgm:pt>
    <dgm:pt modelId="{155CA8F1-FF1C-40AC-B131-CA8F47E41D96}" type="sibTrans" cxnId="{1FB64056-5EA2-4BFB-BC7F-AD9CD50C91BC}">
      <dgm:prSet/>
      <dgm:spPr/>
      <dgm:t>
        <a:bodyPr/>
        <a:lstStyle/>
        <a:p>
          <a:endParaRPr lang="ru-RU"/>
        </a:p>
      </dgm:t>
    </dgm:pt>
    <dgm:pt modelId="{18921A0C-A67F-4527-A864-8C2976AE242C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Цель на каждом этапе занятия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D3310DE-ABE2-400A-BC94-BBE20B5F169A}" type="sibTrans" cxnId="{344C65BA-D78B-4305-AB63-6B5F97246BF6}">
      <dgm:prSet/>
      <dgm:spPr/>
      <dgm:t>
        <a:bodyPr/>
        <a:lstStyle/>
        <a:p>
          <a:endParaRPr lang="ru-RU"/>
        </a:p>
      </dgm:t>
    </dgm:pt>
    <dgm:pt modelId="{47516DDD-B3C9-4626-BCC3-CFD64450ED30}" type="parTrans" cxnId="{344C65BA-D78B-4305-AB63-6B5F97246BF6}">
      <dgm:prSet/>
      <dgm:spPr/>
      <dgm:t>
        <a:bodyPr/>
        <a:lstStyle/>
        <a:p>
          <a:endParaRPr lang="ru-RU"/>
        </a:p>
      </dgm:t>
    </dgm:pt>
    <dgm:pt modelId="{7CF93ACA-EF20-4E0D-B286-75AA8A163C5B}" type="pres">
      <dgm:prSet presAssocID="{469A47DE-24C3-4604-BAEF-22C4007B177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A0A1B2A-1AC5-4389-BBD1-8F4A1FBCBAA4}" type="pres">
      <dgm:prSet presAssocID="{26515AC1-D9EC-4828-BA9D-77CF2D4FFD89}" presName="composite" presStyleCnt="0"/>
      <dgm:spPr/>
    </dgm:pt>
    <dgm:pt modelId="{7D6739AB-64ED-4969-B55A-85287C6B3559}" type="pres">
      <dgm:prSet presAssocID="{26515AC1-D9EC-4828-BA9D-77CF2D4FFD8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7D0F33-62F7-41E8-9EEC-8493962051EA}" type="pres">
      <dgm:prSet presAssocID="{26515AC1-D9EC-4828-BA9D-77CF2D4FFD89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67F0B0-ED6B-4C07-B92D-F92654E1799B}" type="pres">
      <dgm:prSet presAssocID="{3BD761A3-33EF-4460-9E06-4A3183DC57ED}" presName="space" presStyleCnt="0"/>
      <dgm:spPr/>
    </dgm:pt>
    <dgm:pt modelId="{B4EE7157-A0F0-453B-B8BB-14ED61692504}" type="pres">
      <dgm:prSet presAssocID="{1AB57F08-4770-4884-9A63-11F0FB4268CE}" presName="composite" presStyleCnt="0"/>
      <dgm:spPr/>
    </dgm:pt>
    <dgm:pt modelId="{6CCE2897-E2BE-4578-B5FD-E0F61F82F53C}" type="pres">
      <dgm:prSet presAssocID="{1AB57F08-4770-4884-9A63-11F0FB4268CE}" presName="parTx" presStyleLbl="alignNode1" presStyleIdx="1" presStyleCnt="3" custLinFactNeighborX="502" custLinFactNeighborY="129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94D939-72C7-475D-9866-C8CE18F359E2}" type="pres">
      <dgm:prSet presAssocID="{1AB57F08-4770-4884-9A63-11F0FB4268CE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3A68DE-C8B3-4C15-B0EB-82C1E9A22CFE}" type="pres">
      <dgm:prSet presAssocID="{5B75C633-C3B4-4F91-8DBB-1AA8FF13CB6C}" presName="space" presStyleCnt="0"/>
      <dgm:spPr/>
    </dgm:pt>
    <dgm:pt modelId="{BA5BD5CA-BC21-4F1B-BA51-51BF0CE13D9D}" type="pres">
      <dgm:prSet presAssocID="{68ADF0EF-4C1E-49BF-B770-CA4B7D1E5C80}" presName="composite" presStyleCnt="0"/>
      <dgm:spPr/>
    </dgm:pt>
    <dgm:pt modelId="{DA6AAE9A-063D-4727-BB49-A601B3BB7B7F}" type="pres">
      <dgm:prSet presAssocID="{68ADF0EF-4C1E-49BF-B770-CA4B7D1E5C8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65F1B0-D3C8-41E2-84D1-D7F9E3E67947}" type="pres">
      <dgm:prSet presAssocID="{68ADF0EF-4C1E-49BF-B770-CA4B7D1E5C80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44C65BA-D78B-4305-AB63-6B5F97246BF6}" srcId="{26515AC1-D9EC-4828-BA9D-77CF2D4FFD89}" destId="{18921A0C-A67F-4527-A864-8C2976AE242C}" srcOrd="1" destOrd="0" parTransId="{47516DDD-B3C9-4626-BCC3-CFD64450ED30}" sibTransId="{AD3310DE-ABE2-400A-BC94-BBE20B5F169A}"/>
    <dgm:cxn modelId="{52C7E76F-C87B-429E-911E-AA162651ABD9}" type="presOf" srcId="{26515AC1-D9EC-4828-BA9D-77CF2D4FFD89}" destId="{7D6739AB-64ED-4969-B55A-85287C6B3559}" srcOrd="0" destOrd="0" presId="urn:microsoft.com/office/officeart/2005/8/layout/hList1"/>
    <dgm:cxn modelId="{1FB64056-5EA2-4BFB-BC7F-AD9CD50C91BC}" srcId="{68ADF0EF-4C1E-49BF-B770-CA4B7D1E5C80}" destId="{91C28DD2-66FC-4895-9456-F5FE675977A2}" srcOrd="0" destOrd="0" parTransId="{7E66191F-3CC9-4133-966F-CB54501F51EA}" sibTransId="{155CA8F1-FF1C-40AC-B131-CA8F47E41D96}"/>
    <dgm:cxn modelId="{DD0C3374-CAC5-4E51-A6FF-CE46E34155B9}" type="presOf" srcId="{469A47DE-24C3-4604-BAEF-22C4007B1770}" destId="{7CF93ACA-EF20-4E0D-B286-75AA8A163C5B}" srcOrd="0" destOrd="0" presId="urn:microsoft.com/office/officeart/2005/8/layout/hList1"/>
    <dgm:cxn modelId="{72A244A0-1BDD-4EB7-AFA0-D3023C57604F}" type="presOf" srcId="{041F6C8B-1718-4542-82E0-C0E1082274CE}" destId="{857D0F33-62F7-41E8-9EEC-8493962051EA}" srcOrd="0" destOrd="0" presId="urn:microsoft.com/office/officeart/2005/8/layout/hList1"/>
    <dgm:cxn modelId="{4C25AF0C-86C8-43A1-8448-53F153B47EF0}" srcId="{26515AC1-D9EC-4828-BA9D-77CF2D4FFD89}" destId="{041F6C8B-1718-4542-82E0-C0E1082274CE}" srcOrd="0" destOrd="0" parTransId="{58BD235F-1CE5-4C8B-8E48-9137F0AA2109}" sibTransId="{33E3880A-20EE-489E-A32C-B293EE04F75A}"/>
    <dgm:cxn modelId="{7868ADDE-4641-4CC6-9053-E47AB3146036}" srcId="{469A47DE-24C3-4604-BAEF-22C4007B1770}" destId="{68ADF0EF-4C1E-49BF-B770-CA4B7D1E5C80}" srcOrd="2" destOrd="0" parTransId="{4EBF2C77-BBF4-4962-A472-3715D7503E89}" sibTransId="{90442153-2237-4DCD-B14D-F00574EFD491}"/>
    <dgm:cxn modelId="{696C070E-1B65-4B31-BBDB-64E7FCDE3315}" srcId="{469A47DE-24C3-4604-BAEF-22C4007B1770}" destId="{26515AC1-D9EC-4828-BA9D-77CF2D4FFD89}" srcOrd="0" destOrd="0" parTransId="{3D4BB505-3FF9-4333-B48F-B03793AA577D}" sibTransId="{3BD761A3-33EF-4460-9E06-4A3183DC57ED}"/>
    <dgm:cxn modelId="{8DC9A6F9-7777-45D8-AD9B-D268478BBB53}" type="presOf" srcId="{1AB57F08-4770-4884-9A63-11F0FB4268CE}" destId="{6CCE2897-E2BE-4578-B5FD-E0F61F82F53C}" srcOrd="0" destOrd="0" presId="urn:microsoft.com/office/officeart/2005/8/layout/hList1"/>
    <dgm:cxn modelId="{667A886F-43A4-4F50-8C2F-8ED177C25199}" type="presOf" srcId="{68ADF0EF-4C1E-49BF-B770-CA4B7D1E5C80}" destId="{DA6AAE9A-063D-4727-BB49-A601B3BB7B7F}" srcOrd="0" destOrd="0" presId="urn:microsoft.com/office/officeart/2005/8/layout/hList1"/>
    <dgm:cxn modelId="{61D427A3-A0ED-4CD3-9AE2-9A3505271695}" type="presOf" srcId="{D29E83CD-DE1E-4B19-8567-ED5B8A1FB229}" destId="{9094D939-72C7-475D-9866-C8CE18F359E2}" srcOrd="0" destOrd="0" presId="urn:microsoft.com/office/officeart/2005/8/layout/hList1"/>
    <dgm:cxn modelId="{13FBE618-FD8A-42DB-AC5B-AD071D58C610}" type="presOf" srcId="{18921A0C-A67F-4527-A864-8C2976AE242C}" destId="{857D0F33-62F7-41E8-9EEC-8493962051EA}" srcOrd="0" destOrd="1" presId="urn:microsoft.com/office/officeart/2005/8/layout/hList1"/>
    <dgm:cxn modelId="{8D4FFE94-DB19-4D4D-8D6D-809D2BF409E1}" srcId="{1AB57F08-4770-4884-9A63-11F0FB4268CE}" destId="{D29E83CD-DE1E-4B19-8567-ED5B8A1FB229}" srcOrd="0" destOrd="0" parTransId="{190C117B-16E8-4DAD-8289-DB0C54C05786}" sibTransId="{A9D8B7B3-559C-4681-BE5B-9339AA3AE064}"/>
    <dgm:cxn modelId="{BAF03443-48B4-4940-8F39-BD8C85D319D4}" type="presOf" srcId="{91C28DD2-66FC-4895-9456-F5FE675977A2}" destId="{B365F1B0-D3C8-41E2-84D1-D7F9E3E67947}" srcOrd="0" destOrd="0" presId="urn:microsoft.com/office/officeart/2005/8/layout/hList1"/>
    <dgm:cxn modelId="{EB635BF4-CA42-446B-A118-44EC7A25F004}" srcId="{469A47DE-24C3-4604-BAEF-22C4007B1770}" destId="{1AB57F08-4770-4884-9A63-11F0FB4268CE}" srcOrd="1" destOrd="0" parTransId="{DEDCBB32-19FD-4D67-93CB-65B9E247F133}" sibTransId="{5B75C633-C3B4-4F91-8DBB-1AA8FF13CB6C}"/>
    <dgm:cxn modelId="{5B2BA253-2B3B-45FD-8862-3746ADB38DC0}" type="presParOf" srcId="{7CF93ACA-EF20-4E0D-B286-75AA8A163C5B}" destId="{AA0A1B2A-1AC5-4389-BBD1-8F4A1FBCBAA4}" srcOrd="0" destOrd="0" presId="urn:microsoft.com/office/officeart/2005/8/layout/hList1"/>
    <dgm:cxn modelId="{FE90FA64-04A8-4A81-8638-B672FEEF5DBC}" type="presParOf" srcId="{AA0A1B2A-1AC5-4389-BBD1-8F4A1FBCBAA4}" destId="{7D6739AB-64ED-4969-B55A-85287C6B3559}" srcOrd="0" destOrd="0" presId="urn:microsoft.com/office/officeart/2005/8/layout/hList1"/>
    <dgm:cxn modelId="{7D418AD1-2DE5-4504-93A4-D8C052034AD7}" type="presParOf" srcId="{AA0A1B2A-1AC5-4389-BBD1-8F4A1FBCBAA4}" destId="{857D0F33-62F7-41E8-9EEC-8493962051EA}" srcOrd="1" destOrd="0" presId="urn:microsoft.com/office/officeart/2005/8/layout/hList1"/>
    <dgm:cxn modelId="{51F565ED-F093-47D2-8801-45E7CB822C0E}" type="presParOf" srcId="{7CF93ACA-EF20-4E0D-B286-75AA8A163C5B}" destId="{E367F0B0-ED6B-4C07-B92D-F92654E1799B}" srcOrd="1" destOrd="0" presId="urn:microsoft.com/office/officeart/2005/8/layout/hList1"/>
    <dgm:cxn modelId="{E6E556DD-E0E9-404E-B93B-A418C76022F4}" type="presParOf" srcId="{7CF93ACA-EF20-4E0D-B286-75AA8A163C5B}" destId="{B4EE7157-A0F0-453B-B8BB-14ED61692504}" srcOrd="2" destOrd="0" presId="urn:microsoft.com/office/officeart/2005/8/layout/hList1"/>
    <dgm:cxn modelId="{3B12F3B4-1278-4486-933D-CFEE2A7B7429}" type="presParOf" srcId="{B4EE7157-A0F0-453B-B8BB-14ED61692504}" destId="{6CCE2897-E2BE-4578-B5FD-E0F61F82F53C}" srcOrd="0" destOrd="0" presId="urn:microsoft.com/office/officeart/2005/8/layout/hList1"/>
    <dgm:cxn modelId="{07186103-29AA-46C9-9DB7-1EDDDE9EC940}" type="presParOf" srcId="{B4EE7157-A0F0-453B-B8BB-14ED61692504}" destId="{9094D939-72C7-475D-9866-C8CE18F359E2}" srcOrd="1" destOrd="0" presId="urn:microsoft.com/office/officeart/2005/8/layout/hList1"/>
    <dgm:cxn modelId="{6B49AF98-3903-4DB1-8371-8B58A8D00254}" type="presParOf" srcId="{7CF93ACA-EF20-4E0D-B286-75AA8A163C5B}" destId="{A03A68DE-C8B3-4C15-B0EB-82C1E9A22CFE}" srcOrd="3" destOrd="0" presId="urn:microsoft.com/office/officeart/2005/8/layout/hList1"/>
    <dgm:cxn modelId="{99ABB992-8903-470A-B5AC-F0BF4EDA7706}" type="presParOf" srcId="{7CF93ACA-EF20-4E0D-B286-75AA8A163C5B}" destId="{BA5BD5CA-BC21-4F1B-BA51-51BF0CE13D9D}" srcOrd="4" destOrd="0" presId="urn:microsoft.com/office/officeart/2005/8/layout/hList1"/>
    <dgm:cxn modelId="{56ED32D9-BF8A-4554-8140-3575FA442FBB}" type="presParOf" srcId="{BA5BD5CA-BC21-4F1B-BA51-51BF0CE13D9D}" destId="{DA6AAE9A-063D-4727-BB49-A601B3BB7B7F}" srcOrd="0" destOrd="0" presId="urn:microsoft.com/office/officeart/2005/8/layout/hList1"/>
    <dgm:cxn modelId="{7C3F419B-46E8-436B-8FD8-811197A313DC}" type="presParOf" srcId="{BA5BD5CA-BC21-4F1B-BA51-51BF0CE13D9D}" destId="{B365F1B0-D3C8-41E2-84D1-D7F9E3E6794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69A47DE-24C3-4604-BAEF-22C4007B1770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6515AC1-D9EC-4828-BA9D-77CF2D4FFD89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ПЛАН-КОНСПЕКТ</a:t>
          </a:r>
          <a:endParaRPr lang="ru-RU" sz="1800" dirty="0"/>
        </a:p>
      </dgm:t>
    </dgm:pt>
    <dgm:pt modelId="{3D4BB505-3FF9-4333-B48F-B03793AA577D}" type="parTrans" cxnId="{696C070E-1B65-4B31-BBDB-64E7FCDE3315}">
      <dgm:prSet/>
      <dgm:spPr/>
      <dgm:t>
        <a:bodyPr/>
        <a:lstStyle/>
        <a:p>
          <a:endParaRPr lang="ru-RU"/>
        </a:p>
      </dgm:t>
    </dgm:pt>
    <dgm:pt modelId="{3BD761A3-33EF-4460-9E06-4A3183DC57ED}" type="sibTrans" cxnId="{696C070E-1B65-4B31-BBDB-64E7FCDE3315}">
      <dgm:prSet/>
      <dgm:spPr/>
      <dgm:t>
        <a:bodyPr/>
        <a:lstStyle/>
        <a:p>
          <a:endParaRPr lang="ru-RU"/>
        </a:p>
      </dgm:t>
    </dgm:pt>
    <dgm:pt modelId="{041F6C8B-1718-4542-82E0-C0E1082274CE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акцент  на содержание урока </a:t>
          </a:r>
          <a:r>
            <a:rPr lang="ru-RU" i="1" dirty="0" smtClean="0">
              <a:latin typeface="Times New Roman" pitchFamily="18" charset="0"/>
              <a:cs typeface="Times New Roman" pitchFamily="18" charset="0"/>
            </a:rPr>
            <a:t>по вертикали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8BD235F-1CE5-4C8B-8E48-9137F0AA2109}" type="parTrans" cxnId="{4C25AF0C-86C8-43A1-8448-53F153B47EF0}">
      <dgm:prSet/>
      <dgm:spPr/>
      <dgm:t>
        <a:bodyPr/>
        <a:lstStyle/>
        <a:p>
          <a:endParaRPr lang="ru-RU"/>
        </a:p>
      </dgm:t>
    </dgm:pt>
    <dgm:pt modelId="{33E3880A-20EE-489E-A32C-B293EE04F75A}" type="sibTrans" cxnId="{4C25AF0C-86C8-43A1-8448-53F153B47EF0}">
      <dgm:prSet/>
      <dgm:spPr/>
      <dgm:t>
        <a:bodyPr/>
        <a:lstStyle/>
        <a:p>
          <a:endParaRPr lang="ru-RU"/>
        </a:p>
      </dgm:t>
    </dgm:pt>
    <dgm:pt modelId="{1AB57F08-4770-4884-9A63-11F0FB4268CE}">
      <dgm:prSet phldrT="[Текст]" custT="1"/>
      <dgm:spPr/>
      <dgm:t>
        <a:bodyPr/>
        <a:lstStyle/>
        <a:p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ТЕХНОЛОГИЧЕСКАЯ КАРТА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DEDCBB32-19FD-4D67-93CB-65B9E247F133}" type="parTrans" cxnId="{EB635BF4-CA42-446B-A118-44EC7A25F004}">
      <dgm:prSet/>
      <dgm:spPr/>
      <dgm:t>
        <a:bodyPr/>
        <a:lstStyle/>
        <a:p>
          <a:endParaRPr lang="ru-RU"/>
        </a:p>
      </dgm:t>
    </dgm:pt>
    <dgm:pt modelId="{5B75C633-C3B4-4F91-8DBB-1AA8FF13CB6C}" type="sibTrans" cxnId="{EB635BF4-CA42-446B-A118-44EC7A25F004}">
      <dgm:prSet/>
      <dgm:spPr/>
      <dgm:t>
        <a:bodyPr/>
        <a:lstStyle/>
        <a:p>
          <a:endParaRPr lang="ru-RU"/>
        </a:p>
      </dgm:t>
    </dgm:pt>
    <dgm:pt modelId="{D29E83CD-DE1E-4B19-8567-ED5B8A1FB229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содержание занятия планируется </a:t>
          </a:r>
          <a:r>
            <a:rPr lang="ru-RU" i="1" dirty="0" smtClean="0">
              <a:latin typeface="Times New Roman" pitchFamily="18" charset="0"/>
              <a:cs typeface="Times New Roman" pitchFamily="18" charset="0"/>
            </a:rPr>
            <a:t>по горизонтали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90C117B-16E8-4DAD-8289-DB0C54C05786}" type="parTrans" cxnId="{8D4FFE94-DB19-4D4D-8D6D-809D2BF409E1}">
      <dgm:prSet/>
      <dgm:spPr/>
      <dgm:t>
        <a:bodyPr/>
        <a:lstStyle/>
        <a:p>
          <a:endParaRPr lang="ru-RU"/>
        </a:p>
      </dgm:t>
    </dgm:pt>
    <dgm:pt modelId="{A9D8B7B3-559C-4681-BE5B-9339AA3AE064}" type="sibTrans" cxnId="{8D4FFE94-DB19-4D4D-8D6D-809D2BF409E1}">
      <dgm:prSet/>
      <dgm:spPr/>
      <dgm:t>
        <a:bodyPr/>
        <a:lstStyle/>
        <a:p>
          <a:endParaRPr lang="ru-RU"/>
        </a:p>
      </dgm:t>
    </dgm:pt>
    <dgm:pt modelId="{18921A0C-A67F-4527-A864-8C2976AE242C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количество времени  на самостоятельную работу обучающихся  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&lt;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количества времени, «присваиваемого» преподавателем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D3310DE-ABE2-400A-BC94-BBE20B5F169A}" type="sibTrans" cxnId="{344C65BA-D78B-4305-AB63-6B5F97246BF6}">
      <dgm:prSet/>
      <dgm:spPr/>
      <dgm:t>
        <a:bodyPr/>
        <a:lstStyle/>
        <a:p>
          <a:endParaRPr lang="ru-RU"/>
        </a:p>
      </dgm:t>
    </dgm:pt>
    <dgm:pt modelId="{47516DDD-B3C9-4626-BCC3-CFD64450ED30}" type="parTrans" cxnId="{344C65BA-D78B-4305-AB63-6B5F97246BF6}">
      <dgm:prSet/>
      <dgm:spPr/>
      <dgm:t>
        <a:bodyPr/>
        <a:lstStyle/>
        <a:p>
          <a:endParaRPr lang="ru-RU"/>
        </a:p>
      </dgm:t>
    </dgm:pt>
    <dgm:pt modelId="{DC6896A0-7A4D-403E-B505-58E72A1EFB16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количество времени  на самостоятельную работу обучающихся  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&gt;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количества времени, «присваиваемого» преподавателем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6413B45-5FE3-448D-B25C-E73E2A7F2205}" type="parTrans" cxnId="{DDE8EBA1-423A-4C86-8FCF-2449AA47ACCF}">
      <dgm:prSet/>
      <dgm:spPr/>
      <dgm:t>
        <a:bodyPr/>
        <a:lstStyle/>
        <a:p>
          <a:endParaRPr lang="ru-RU"/>
        </a:p>
      </dgm:t>
    </dgm:pt>
    <dgm:pt modelId="{4647921C-CA74-4C24-985A-6FF65C70F271}" type="sibTrans" cxnId="{DDE8EBA1-423A-4C86-8FCF-2449AA47ACCF}">
      <dgm:prSet/>
      <dgm:spPr/>
      <dgm:t>
        <a:bodyPr/>
        <a:lstStyle/>
        <a:p>
          <a:endParaRPr lang="ru-RU"/>
        </a:p>
      </dgm:t>
    </dgm:pt>
    <dgm:pt modelId="{3A937359-0049-4A7D-8FFA-7B131EDD6E62}">
      <dgm:prSet phldrT="[Текст]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B8EF370-F1FD-4BC7-B93C-63591A4946AA}" type="parTrans" cxnId="{D7003BCC-E868-40D5-81EC-69D261698B4A}">
      <dgm:prSet/>
      <dgm:spPr/>
      <dgm:t>
        <a:bodyPr/>
        <a:lstStyle/>
        <a:p>
          <a:endParaRPr lang="ru-RU"/>
        </a:p>
      </dgm:t>
    </dgm:pt>
    <dgm:pt modelId="{B8383D9A-C004-47B7-B436-F05453E75402}" type="sibTrans" cxnId="{D7003BCC-E868-40D5-81EC-69D261698B4A}">
      <dgm:prSet/>
      <dgm:spPr/>
      <dgm:t>
        <a:bodyPr/>
        <a:lstStyle/>
        <a:p>
          <a:endParaRPr lang="ru-RU"/>
        </a:p>
      </dgm:t>
    </dgm:pt>
    <dgm:pt modelId="{7BAD346B-0152-4016-B0A7-3B9EEFB774A1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 прикладной модуль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85D7CAB-E869-436F-9B82-60E54569E3CC}" type="parTrans" cxnId="{C59D0DD7-A98A-49E1-9467-1D78DAD29DB8}">
      <dgm:prSet/>
      <dgm:spPr/>
      <dgm:t>
        <a:bodyPr/>
        <a:lstStyle/>
        <a:p>
          <a:endParaRPr lang="ru-RU"/>
        </a:p>
      </dgm:t>
    </dgm:pt>
    <dgm:pt modelId="{E44F21BE-1417-4BB8-BA3C-D073508E6A36}" type="sibTrans" cxnId="{C59D0DD7-A98A-49E1-9467-1D78DAD29DB8}">
      <dgm:prSet/>
      <dgm:spPr/>
      <dgm:t>
        <a:bodyPr/>
        <a:lstStyle/>
        <a:p>
          <a:endParaRPr lang="ru-RU"/>
        </a:p>
      </dgm:t>
    </dgm:pt>
    <dgm:pt modelId="{815CD795-80A6-4341-86B6-95F90D023EB9}">
      <dgm:prSet phldrT="[Текст]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325DDDE8-AA00-4E83-B529-F519A49805D7}" type="parTrans" cxnId="{0877D5C6-C206-40C7-8EAB-11520220AE87}">
      <dgm:prSet/>
      <dgm:spPr/>
      <dgm:t>
        <a:bodyPr/>
        <a:lstStyle/>
        <a:p>
          <a:endParaRPr lang="ru-RU"/>
        </a:p>
      </dgm:t>
    </dgm:pt>
    <dgm:pt modelId="{EF612B33-CA4D-49F1-8A45-228F6D30ED06}" type="sibTrans" cxnId="{0877D5C6-C206-40C7-8EAB-11520220AE87}">
      <dgm:prSet/>
      <dgm:spPr/>
      <dgm:t>
        <a:bodyPr/>
        <a:lstStyle/>
        <a:p>
          <a:endParaRPr lang="ru-RU"/>
        </a:p>
      </dgm:t>
    </dgm:pt>
    <dgm:pt modelId="{7CF93ACA-EF20-4E0D-B286-75AA8A163C5B}" type="pres">
      <dgm:prSet presAssocID="{469A47DE-24C3-4604-BAEF-22C4007B177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A0A1B2A-1AC5-4389-BBD1-8F4A1FBCBAA4}" type="pres">
      <dgm:prSet presAssocID="{26515AC1-D9EC-4828-BA9D-77CF2D4FFD89}" presName="composite" presStyleCnt="0"/>
      <dgm:spPr/>
    </dgm:pt>
    <dgm:pt modelId="{7D6739AB-64ED-4969-B55A-85287C6B3559}" type="pres">
      <dgm:prSet presAssocID="{26515AC1-D9EC-4828-BA9D-77CF2D4FFD8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7D0F33-62F7-41E8-9EEC-8493962051EA}" type="pres">
      <dgm:prSet presAssocID="{26515AC1-D9EC-4828-BA9D-77CF2D4FFD89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67F0B0-ED6B-4C07-B92D-F92654E1799B}" type="pres">
      <dgm:prSet presAssocID="{3BD761A3-33EF-4460-9E06-4A3183DC57ED}" presName="space" presStyleCnt="0"/>
      <dgm:spPr/>
    </dgm:pt>
    <dgm:pt modelId="{B4EE7157-A0F0-453B-B8BB-14ED61692504}" type="pres">
      <dgm:prSet presAssocID="{1AB57F08-4770-4884-9A63-11F0FB4268CE}" presName="composite" presStyleCnt="0"/>
      <dgm:spPr/>
    </dgm:pt>
    <dgm:pt modelId="{6CCE2897-E2BE-4578-B5FD-E0F61F82F53C}" type="pres">
      <dgm:prSet presAssocID="{1AB57F08-4770-4884-9A63-11F0FB4268CE}" presName="parTx" presStyleLbl="alignNode1" presStyleIdx="1" presStyleCnt="2" custLinFactNeighborX="502" custLinFactNeighborY="129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94D939-72C7-475D-9866-C8CE18F359E2}" type="pres">
      <dgm:prSet presAssocID="{1AB57F08-4770-4884-9A63-11F0FB4268CE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7003BCC-E868-40D5-81EC-69D261698B4A}" srcId="{26515AC1-D9EC-4828-BA9D-77CF2D4FFD89}" destId="{3A937359-0049-4A7D-8FFA-7B131EDD6E62}" srcOrd="1" destOrd="0" parTransId="{DB8EF370-F1FD-4BC7-B93C-63591A4946AA}" sibTransId="{B8383D9A-C004-47B7-B436-F05453E75402}"/>
    <dgm:cxn modelId="{344C65BA-D78B-4305-AB63-6B5F97246BF6}" srcId="{26515AC1-D9EC-4828-BA9D-77CF2D4FFD89}" destId="{18921A0C-A67F-4527-A864-8C2976AE242C}" srcOrd="2" destOrd="0" parTransId="{47516DDD-B3C9-4626-BCC3-CFD64450ED30}" sibTransId="{AD3310DE-ABE2-400A-BC94-BBE20B5F169A}"/>
    <dgm:cxn modelId="{F1D2675B-8530-4AC9-90EF-2D7ECD8E1292}" type="presOf" srcId="{DC6896A0-7A4D-403E-B505-58E72A1EFB16}" destId="{9094D939-72C7-475D-9866-C8CE18F359E2}" srcOrd="0" destOrd="1" presId="urn:microsoft.com/office/officeart/2005/8/layout/hList1"/>
    <dgm:cxn modelId="{ED80374F-33B8-4C6C-B119-8EEF30C5570D}" type="presOf" srcId="{041F6C8B-1718-4542-82E0-C0E1082274CE}" destId="{857D0F33-62F7-41E8-9EEC-8493962051EA}" srcOrd="0" destOrd="0" presId="urn:microsoft.com/office/officeart/2005/8/layout/hList1"/>
    <dgm:cxn modelId="{247E863C-0B08-4BBC-9F72-953A230B4FAB}" type="presOf" srcId="{1AB57F08-4770-4884-9A63-11F0FB4268CE}" destId="{6CCE2897-E2BE-4578-B5FD-E0F61F82F53C}" srcOrd="0" destOrd="0" presId="urn:microsoft.com/office/officeart/2005/8/layout/hList1"/>
    <dgm:cxn modelId="{0877D5C6-C206-40C7-8EAB-11520220AE87}" srcId="{26515AC1-D9EC-4828-BA9D-77CF2D4FFD89}" destId="{815CD795-80A6-4341-86B6-95F90D023EB9}" srcOrd="3" destOrd="0" parTransId="{325DDDE8-AA00-4E83-B529-F519A49805D7}" sibTransId="{EF612B33-CA4D-49F1-8A45-228F6D30ED06}"/>
    <dgm:cxn modelId="{705FF471-AB5D-4E0E-9A94-9C277F0758E1}" type="presOf" srcId="{D29E83CD-DE1E-4B19-8567-ED5B8A1FB229}" destId="{9094D939-72C7-475D-9866-C8CE18F359E2}" srcOrd="0" destOrd="0" presId="urn:microsoft.com/office/officeart/2005/8/layout/hList1"/>
    <dgm:cxn modelId="{DDE8EBA1-423A-4C86-8FCF-2449AA47ACCF}" srcId="{1AB57F08-4770-4884-9A63-11F0FB4268CE}" destId="{DC6896A0-7A4D-403E-B505-58E72A1EFB16}" srcOrd="1" destOrd="0" parTransId="{66413B45-5FE3-448D-B25C-E73E2A7F2205}" sibTransId="{4647921C-CA74-4C24-985A-6FF65C70F271}"/>
    <dgm:cxn modelId="{C59D0DD7-A98A-49E1-9467-1D78DAD29DB8}" srcId="{1AB57F08-4770-4884-9A63-11F0FB4268CE}" destId="{7BAD346B-0152-4016-B0A7-3B9EEFB774A1}" srcOrd="2" destOrd="0" parTransId="{C85D7CAB-E869-436F-9B82-60E54569E3CC}" sibTransId="{E44F21BE-1417-4BB8-BA3C-D073508E6A36}"/>
    <dgm:cxn modelId="{4C25AF0C-86C8-43A1-8448-53F153B47EF0}" srcId="{26515AC1-D9EC-4828-BA9D-77CF2D4FFD89}" destId="{041F6C8B-1718-4542-82E0-C0E1082274CE}" srcOrd="0" destOrd="0" parTransId="{58BD235F-1CE5-4C8B-8E48-9137F0AA2109}" sibTransId="{33E3880A-20EE-489E-A32C-B293EE04F75A}"/>
    <dgm:cxn modelId="{696C070E-1B65-4B31-BBDB-64E7FCDE3315}" srcId="{469A47DE-24C3-4604-BAEF-22C4007B1770}" destId="{26515AC1-D9EC-4828-BA9D-77CF2D4FFD89}" srcOrd="0" destOrd="0" parTransId="{3D4BB505-3FF9-4333-B48F-B03793AA577D}" sibTransId="{3BD761A3-33EF-4460-9E06-4A3183DC57ED}"/>
    <dgm:cxn modelId="{EE4A346B-A23E-4D8C-9A15-89B37A16BAFE}" type="presOf" srcId="{815CD795-80A6-4341-86B6-95F90D023EB9}" destId="{857D0F33-62F7-41E8-9EEC-8493962051EA}" srcOrd="0" destOrd="3" presId="urn:microsoft.com/office/officeart/2005/8/layout/hList1"/>
    <dgm:cxn modelId="{6C761A00-92BB-4AF7-ADD7-C41584128F36}" type="presOf" srcId="{18921A0C-A67F-4527-A864-8C2976AE242C}" destId="{857D0F33-62F7-41E8-9EEC-8493962051EA}" srcOrd="0" destOrd="2" presId="urn:microsoft.com/office/officeart/2005/8/layout/hList1"/>
    <dgm:cxn modelId="{B2FE9A65-8134-48B4-8A13-E819F6243507}" type="presOf" srcId="{26515AC1-D9EC-4828-BA9D-77CF2D4FFD89}" destId="{7D6739AB-64ED-4969-B55A-85287C6B3559}" srcOrd="0" destOrd="0" presId="urn:microsoft.com/office/officeart/2005/8/layout/hList1"/>
    <dgm:cxn modelId="{07E65A78-8C9A-4982-ACB2-BFD9782E6B3D}" type="presOf" srcId="{7BAD346B-0152-4016-B0A7-3B9EEFB774A1}" destId="{9094D939-72C7-475D-9866-C8CE18F359E2}" srcOrd="0" destOrd="2" presId="urn:microsoft.com/office/officeart/2005/8/layout/hList1"/>
    <dgm:cxn modelId="{7C5A2A66-D2EE-4799-B20C-25F284ED9AEF}" type="presOf" srcId="{469A47DE-24C3-4604-BAEF-22C4007B1770}" destId="{7CF93ACA-EF20-4E0D-B286-75AA8A163C5B}" srcOrd="0" destOrd="0" presId="urn:microsoft.com/office/officeart/2005/8/layout/hList1"/>
    <dgm:cxn modelId="{8D4FFE94-DB19-4D4D-8D6D-809D2BF409E1}" srcId="{1AB57F08-4770-4884-9A63-11F0FB4268CE}" destId="{D29E83CD-DE1E-4B19-8567-ED5B8A1FB229}" srcOrd="0" destOrd="0" parTransId="{190C117B-16E8-4DAD-8289-DB0C54C05786}" sibTransId="{A9D8B7B3-559C-4681-BE5B-9339AA3AE064}"/>
    <dgm:cxn modelId="{BAD1AEB1-CB89-4DBA-83F1-940E9F49C5D1}" type="presOf" srcId="{3A937359-0049-4A7D-8FFA-7B131EDD6E62}" destId="{857D0F33-62F7-41E8-9EEC-8493962051EA}" srcOrd="0" destOrd="1" presId="urn:microsoft.com/office/officeart/2005/8/layout/hList1"/>
    <dgm:cxn modelId="{EB635BF4-CA42-446B-A118-44EC7A25F004}" srcId="{469A47DE-24C3-4604-BAEF-22C4007B1770}" destId="{1AB57F08-4770-4884-9A63-11F0FB4268CE}" srcOrd="1" destOrd="0" parTransId="{DEDCBB32-19FD-4D67-93CB-65B9E247F133}" sibTransId="{5B75C633-C3B4-4F91-8DBB-1AA8FF13CB6C}"/>
    <dgm:cxn modelId="{518456F9-D4B6-4F39-9641-75829A76ACCD}" type="presParOf" srcId="{7CF93ACA-EF20-4E0D-B286-75AA8A163C5B}" destId="{AA0A1B2A-1AC5-4389-BBD1-8F4A1FBCBAA4}" srcOrd="0" destOrd="0" presId="urn:microsoft.com/office/officeart/2005/8/layout/hList1"/>
    <dgm:cxn modelId="{62F7CA48-C637-47D6-98A5-D5FFC706945E}" type="presParOf" srcId="{AA0A1B2A-1AC5-4389-BBD1-8F4A1FBCBAA4}" destId="{7D6739AB-64ED-4969-B55A-85287C6B3559}" srcOrd="0" destOrd="0" presId="urn:microsoft.com/office/officeart/2005/8/layout/hList1"/>
    <dgm:cxn modelId="{EAC9A869-DAA0-4CA2-8B65-AD0886E62D71}" type="presParOf" srcId="{AA0A1B2A-1AC5-4389-BBD1-8F4A1FBCBAA4}" destId="{857D0F33-62F7-41E8-9EEC-8493962051EA}" srcOrd="1" destOrd="0" presId="urn:microsoft.com/office/officeart/2005/8/layout/hList1"/>
    <dgm:cxn modelId="{9CC3734D-9986-413E-9566-47EFF54EAF1B}" type="presParOf" srcId="{7CF93ACA-EF20-4E0D-B286-75AA8A163C5B}" destId="{E367F0B0-ED6B-4C07-B92D-F92654E1799B}" srcOrd="1" destOrd="0" presId="urn:microsoft.com/office/officeart/2005/8/layout/hList1"/>
    <dgm:cxn modelId="{EF99B03C-24E1-4EEE-BD71-945AE0DE88DD}" type="presParOf" srcId="{7CF93ACA-EF20-4E0D-B286-75AA8A163C5B}" destId="{B4EE7157-A0F0-453B-B8BB-14ED61692504}" srcOrd="2" destOrd="0" presId="urn:microsoft.com/office/officeart/2005/8/layout/hList1"/>
    <dgm:cxn modelId="{4F535D17-B2AF-45F6-A6FA-08DA56686582}" type="presParOf" srcId="{B4EE7157-A0F0-453B-B8BB-14ED61692504}" destId="{6CCE2897-E2BE-4578-B5FD-E0F61F82F53C}" srcOrd="0" destOrd="0" presId="urn:microsoft.com/office/officeart/2005/8/layout/hList1"/>
    <dgm:cxn modelId="{E06039E8-A2D6-496A-85B6-3BCF9313EEF0}" type="presParOf" srcId="{B4EE7157-A0F0-453B-B8BB-14ED61692504}" destId="{9094D939-72C7-475D-9866-C8CE18F359E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5DBAE7-DC35-45BD-A24E-532201105E83}">
      <dsp:nvSpPr>
        <dsp:cNvPr id="0" name=""/>
        <dsp:cNvSpPr/>
      </dsp:nvSpPr>
      <dsp:spPr>
        <a:xfrm>
          <a:off x="1000751" y="179127"/>
          <a:ext cx="2934737" cy="1305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Учебные планы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(выбирая СПО, обучающийся делает явный выбор в приоритетности получения СПО)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00751" y="179127"/>
        <a:ext cx="2934737" cy="1305740"/>
      </dsp:txXfrm>
    </dsp:sp>
    <dsp:sp modelId="{C3A7D814-2F9D-4808-95FA-A493F055F400}">
      <dsp:nvSpPr>
        <dsp:cNvPr id="0" name=""/>
        <dsp:cNvSpPr/>
      </dsp:nvSpPr>
      <dsp:spPr>
        <a:xfrm>
          <a:off x="4178247" y="141431"/>
          <a:ext cx="2477859" cy="1305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Рабочие программы (прикладные модули)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178247" y="141431"/>
        <a:ext cx="2477859" cy="1305740"/>
      </dsp:txXfrm>
    </dsp:sp>
    <dsp:sp modelId="{CF110989-7DE8-4E4D-889E-B853E1CDF120}">
      <dsp:nvSpPr>
        <dsp:cNvPr id="0" name=""/>
        <dsp:cNvSpPr/>
      </dsp:nvSpPr>
      <dsp:spPr>
        <a:xfrm>
          <a:off x="322157" y="1714216"/>
          <a:ext cx="2176233" cy="1305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 </a:t>
          </a: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Планирование и организация  учебных занятий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(комплексный подход  к организации обучения, технологические карты)</a:t>
          </a:r>
          <a:endParaRPr lang="ru-RU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2157" y="1714216"/>
        <a:ext cx="2176233" cy="1305740"/>
      </dsp:txXfrm>
    </dsp:sp>
    <dsp:sp modelId="{8142890A-83D5-4933-AE75-B5F1AF69244D}">
      <dsp:nvSpPr>
        <dsp:cNvPr id="0" name=""/>
        <dsp:cNvSpPr/>
      </dsp:nvSpPr>
      <dsp:spPr>
        <a:xfrm>
          <a:off x="2781976" y="1712950"/>
          <a:ext cx="2176233" cy="1305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Фонды оценочных средств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81976" y="1712950"/>
        <a:ext cx="2176233" cy="1305740"/>
      </dsp:txXfrm>
    </dsp:sp>
    <dsp:sp modelId="{985C210E-17A0-4E0A-9BE0-9E5968B28D60}">
      <dsp:nvSpPr>
        <dsp:cNvPr id="0" name=""/>
        <dsp:cNvSpPr/>
      </dsp:nvSpPr>
      <dsp:spPr>
        <a:xfrm>
          <a:off x="5136835" y="1596987"/>
          <a:ext cx="2176233" cy="1305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Образовательные технологии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136835" y="1596987"/>
        <a:ext cx="2176233" cy="1305740"/>
      </dsp:txXfrm>
    </dsp:sp>
    <dsp:sp modelId="{FF042E2C-FE19-48C2-B79C-FE63BE9B3137}">
      <dsp:nvSpPr>
        <dsp:cNvPr id="0" name=""/>
        <dsp:cNvSpPr/>
      </dsp:nvSpPr>
      <dsp:spPr>
        <a:xfrm>
          <a:off x="308208" y="3225854"/>
          <a:ext cx="7015306" cy="1305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Требования ДВУХ ФГОС, учет специальности (профессии), работа  на образовательные результаты ОП СПО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8208" y="3225854"/>
        <a:ext cx="7015306" cy="13057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6739AB-64ED-4969-B55A-85287C6B3559}">
      <dsp:nvSpPr>
        <dsp:cNvPr id="0" name=""/>
        <dsp:cNvSpPr/>
      </dsp:nvSpPr>
      <dsp:spPr>
        <a:xfrm>
          <a:off x="2395" y="87460"/>
          <a:ext cx="2336006" cy="748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Целеполагание</a:t>
          </a:r>
          <a:r>
            <a:rPr lang="ru-RU" sz="1800" kern="1200" dirty="0" smtClean="0"/>
            <a:t> </a:t>
          </a:r>
          <a:endParaRPr lang="ru-RU" sz="1800" kern="1200" dirty="0"/>
        </a:p>
      </dsp:txBody>
      <dsp:txXfrm>
        <a:off x="2395" y="87460"/>
        <a:ext cx="2336006" cy="748800"/>
      </dsp:txXfrm>
    </dsp:sp>
    <dsp:sp modelId="{857D0F33-62F7-41E8-9EEC-8493962051EA}">
      <dsp:nvSpPr>
        <dsp:cNvPr id="0" name=""/>
        <dsp:cNvSpPr/>
      </dsp:nvSpPr>
      <dsp:spPr>
        <a:xfrm>
          <a:off x="2395" y="836260"/>
          <a:ext cx="2336006" cy="31402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Что необходимо реализовать, воплотить</a:t>
          </a:r>
          <a:endParaRPr lang="ru-RU" sz="26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Цель на каждом этапе занятия</a:t>
          </a:r>
          <a:endParaRPr lang="ru-RU" sz="2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95" y="836260"/>
        <a:ext cx="2336006" cy="3140279"/>
      </dsp:txXfrm>
    </dsp:sp>
    <dsp:sp modelId="{6CCE2897-E2BE-4578-B5FD-E0F61F82F53C}">
      <dsp:nvSpPr>
        <dsp:cNvPr id="0" name=""/>
        <dsp:cNvSpPr/>
      </dsp:nvSpPr>
      <dsp:spPr>
        <a:xfrm>
          <a:off x="2677169" y="97127"/>
          <a:ext cx="2336006" cy="748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Инструментарий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77169" y="97127"/>
        <a:ext cx="2336006" cy="748800"/>
      </dsp:txXfrm>
    </dsp:sp>
    <dsp:sp modelId="{9094D939-72C7-475D-9866-C8CE18F359E2}">
      <dsp:nvSpPr>
        <dsp:cNvPr id="0" name=""/>
        <dsp:cNvSpPr/>
      </dsp:nvSpPr>
      <dsp:spPr>
        <a:xfrm>
          <a:off x="2665442" y="836260"/>
          <a:ext cx="2336006" cy="31402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Какими средствами это следует реализовать</a:t>
          </a:r>
          <a:endParaRPr lang="ru-RU" sz="2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65442" y="836260"/>
        <a:ext cx="2336006" cy="3140279"/>
      </dsp:txXfrm>
    </dsp:sp>
    <dsp:sp modelId="{DA6AAE9A-063D-4727-BB49-A601B3BB7B7F}">
      <dsp:nvSpPr>
        <dsp:cNvPr id="0" name=""/>
        <dsp:cNvSpPr/>
      </dsp:nvSpPr>
      <dsp:spPr>
        <a:xfrm>
          <a:off x="5328489" y="87460"/>
          <a:ext cx="2336006" cy="748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Организационно-</a:t>
          </a:r>
          <a:r>
            <a:rPr lang="ru-RU" sz="2000" kern="1200" dirty="0" err="1" smtClean="0">
              <a:latin typeface="Times New Roman" pitchFamily="18" charset="0"/>
              <a:cs typeface="Times New Roman" pitchFamily="18" charset="0"/>
            </a:rPr>
            <a:t>деятельностный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  блок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28489" y="87460"/>
        <a:ext cx="2336006" cy="748800"/>
      </dsp:txXfrm>
    </dsp:sp>
    <dsp:sp modelId="{B365F1B0-D3C8-41E2-84D1-D7F9E3E67947}">
      <dsp:nvSpPr>
        <dsp:cNvPr id="0" name=""/>
        <dsp:cNvSpPr/>
      </dsp:nvSpPr>
      <dsp:spPr>
        <a:xfrm>
          <a:off x="5328489" y="836260"/>
          <a:ext cx="2336006" cy="31402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kern="1200" dirty="0" smtClean="0">
              <a:latin typeface="Times New Roman" pitchFamily="18" charset="0"/>
              <a:cs typeface="Times New Roman" pitchFamily="18" charset="0"/>
            </a:rPr>
            <a:t>Какими действиями, операциями это следует реализовать</a:t>
          </a:r>
          <a:endParaRPr lang="ru-RU" sz="2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28489" y="836260"/>
        <a:ext cx="2336006" cy="31402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6739AB-64ED-4969-B55A-85287C6B3559}">
      <dsp:nvSpPr>
        <dsp:cNvPr id="0" name=""/>
        <dsp:cNvSpPr/>
      </dsp:nvSpPr>
      <dsp:spPr>
        <a:xfrm>
          <a:off x="37" y="63774"/>
          <a:ext cx="3582624" cy="7083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ПЛАН-КОНСПЕКТ</a:t>
          </a:r>
          <a:endParaRPr lang="ru-RU" sz="1800" kern="1200" dirty="0"/>
        </a:p>
      </dsp:txBody>
      <dsp:txXfrm>
        <a:off x="37" y="63774"/>
        <a:ext cx="3582624" cy="708331"/>
      </dsp:txXfrm>
    </dsp:sp>
    <dsp:sp modelId="{857D0F33-62F7-41E8-9EEC-8493962051EA}">
      <dsp:nvSpPr>
        <dsp:cNvPr id="0" name=""/>
        <dsp:cNvSpPr/>
      </dsp:nvSpPr>
      <dsp:spPr>
        <a:xfrm>
          <a:off x="37" y="772105"/>
          <a:ext cx="3582624" cy="32281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акцент  на содержание урока </a:t>
          </a:r>
          <a:r>
            <a:rPr lang="ru-RU" sz="2100" i="1" kern="1200" dirty="0" smtClean="0">
              <a:latin typeface="Times New Roman" pitchFamily="18" charset="0"/>
              <a:cs typeface="Times New Roman" pitchFamily="18" charset="0"/>
            </a:rPr>
            <a:t>по вертикали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1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количество времени  на самостоятельную работу обучающихся  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&lt; 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количества времени, «присваиваемого» преподавателем 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7" y="772105"/>
        <a:ext cx="3582624" cy="3228120"/>
      </dsp:txXfrm>
    </dsp:sp>
    <dsp:sp modelId="{6CCE2897-E2BE-4578-B5FD-E0F61F82F53C}">
      <dsp:nvSpPr>
        <dsp:cNvPr id="0" name=""/>
        <dsp:cNvSpPr/>
      </dsp:nvSpPr>
      <dsp:spPr>
        <a:xfrm>
          <a:off x="4084267" y="72918"/>
          <a:ext cx="3582624" cy="7083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ТЕХНОЛОГИЧЕСКАЯ КАРТА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84267" y="72918"/>
        <a:ext cx="3582624" cy="708331"/>
      </dsp:txXfrm>
    </dsp:sp>
    <dsp:sp modelId="{9094D939-72C7-475D-9866-C8CE18F359E2}">
      <dsp:nvSpPr>
        <dsp:cNvPr id="0" name=""/>
        <dsp:cNvSpPr/>
      </dsp:nvSpPr>
      <dsp:spPr>
        <a:xfrm>
          <a:off x="4084229" y="772105"/>
          <a:ext cx="3582624" cy="322812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содержание занятия планируется </a:t>
          </a:r>
          <a:r>
            <a:rPr lang="ru-RU" sz="2100" i="1" kern="1200" dirty="0" smtClean="0">
              <a:latin typeface="Times New Roman" pitchFamily="18" charset="0"/>
              <a:cs typeface="Times New Roman" pitchFamily="18" charset="0"/>
            </a:rPr>
            <a:t>по горизонтали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количество времени  на самостоятельную работу обучающихся  </a:t>
          </a:r>
          <a:r>
            <a:rPr lang="en-US" sz="2100" kern="1200" dirty="0" smtClean="0">
              <a:latin typeface="Times New Roman" pitchFamily="18" charset="0"/>
              <a:cs typeface="Times New Roman" pitchFamily="18" charset="0"/>
            </a:rPr>
            <a:t>&gt; 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количества времени, «присваиваемого» преподавателем 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 прикладной модуль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84229" y="772105"/>
        <a:ext cx="3582624" cy="3228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299D0-BBE7-44D7-9C51-EFE90145F3E6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248902-38C2-4B67-BC07-FD0D661D9E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5720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E29-829D-4667-A4B1-A70D6AE65BAE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A44E8-77BD-4E23-A27C-CDBA90677B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979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E29-829D-4667-A4B1-A70D6AE65BAE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A44E8-77BD-4E23-A27C-CDBA90677B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930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7"/>
            <a:ext cx="1971675" cy="581183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4" y="365127"/>
            <a:ext cx="5800725" cy="581183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E29-829D-4667-A4B1-A70D6AE65BAE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A44E8-77BD-4E23-A27C-CDBA90677B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955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E29-829D-4667-A4B1-A70D6AE65BAE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A44E8-77BD-4E23-A27C-CDBA90677B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447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2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E29-829D-4667-A4B1-A70D6AE65BAE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A44E8-77BD-4E23-A27C-CDBA90677B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6788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E29-829D-4667-A4B1-A70D6AE65BAE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A44E8-77BD-4E23-A27C-CDBA90677B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24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4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4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E29-829D-4667-A4B1-A70D6AE65BAE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A44E8-77BD-4E23-A27C-CDBA90677B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647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E29-829D-4667-A4B1-A70D6AE65BAE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A44E8-77BD-4E23-A27C-CDBA90677B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131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E29-829D-4667-A4B1-A70D6AE65BAE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A44E8-77BD-4E23-A27C-CDBA90677B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908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9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2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E29-829D-4667-A4B1-A70D6AE65BAE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A44E8-77BD-4E23-A27C-CDBA90677B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6373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9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2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E29-829D-4667-A4B1-A70D6AE65BAE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A44E8-77BD-4E23-A27C-CDBA90677B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7351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4AE29-829D-4667-A4B1-A70D6AE65BAE}" type="datetimeFigureOut">
              <a:rPr lang="ru-RU" smtClean="0"/>
              <a:pPr/>
              <a:t>24.10.2023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A44E8-77BD-4E23-A27C-CDBA90677B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666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ommersant.ru/doc/2125996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5821" y="1348155"/>
            <a:ext cx="8357158" cy="4232030"/>
          </a:xfrm>
          <a:solidFill>
            <a:schemeClr val="bg1"/>
          </a:solidFill>
          <a:ln>
            <a:noFill/>
          </a:ln>
          <a:effectLst>
            <a:softEdge rad="825500"/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Внедрение 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прикладных </a:t>
            </a:r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модулей 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профессионально-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ориентированным содержанием </a:t>
            </a:r>
            <a:r>
              <a:rPr lang="ru-RU" sz="3200" b="1" dirty="0" smtClean="0">
                <a:solidFill>
                  <a:srgbClr val="FFC000"/>
                </a:solidFill>
                <a:latin typeface="Century Gothic" panose="020B0502020202020204" pitchFamily="34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C000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FFC000"/>
                </a:solidFill>
                <a:latin typeface="Century Gothic" panose="020B0502020202020204" pitchFamily="34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C000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Жестокова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Ю.Е.</a:t>
            </a:r>
            <a:b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аместитель директора по ИМР, руководитель ФПП</a:t>
            </a:r>
            <a:b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Никитина И.В.</a:t>
            </a:r>
            <a:b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етодист, член рабочей группы ФПП </a:t>
            </a:r>
            <a:b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ГПОУ ЯО Ярославский торгово-экономический колледж</a:t>
            </a:r>
            <a:endParaRPr lang="ru-RU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13341" y="5441608"/>
            <a:ext cx="6858000" cy="1200150"/>
          </a:xfrm>
        </p:spPr>
        <p:txBody>
          <a:bodyPr>
            <a:normAutofit/>
          </a:bodyPr>
          <a:lstStyle/>
          <a:p>
            <a:pPr algn="r"/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Times New Roman" pitchFamily="18" charset="0"/>
              </a:rPr>
              <a:t> 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Times New Roman" pitchFamily="18" charset="0"/>
            </a:endParaRPr>
          </a:p>
          <a:p>
            <a:pPr algn="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1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51693" y="410308"/>
          <a:ext cx="8639907" cy="6301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183"/>
                <a:gridCol w="2078198"/>
                <a:gridCol w="1878769"/>
                <a:gridCol w="1135520"/>
                <a:gridCol w="1414237"/>
              </a:tblGrid>
              <a:tr h="642598">
                <a:tc gridSpan="5"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2. Основной этап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12056"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Прослушивание и обсуждение музыкального фрагмента А.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Пахмутовой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на стихотворение Добронравова «Вишневый сад». Постановка проблемного</a:t>
                      </a:r>
                      <a:r>
                        <a:rPr lang="ru-RU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вопроса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Вводное слово преподавателя. Формулирует цели, задачи занятия. Ставит проблемный вопрос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Слушают, формулируют  тему урока.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ОК 05, ОК 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Устный опрос</a:t>
                      </a:r>
                      <a:endParaRPr lang="ru-RU" sz="1200" dirty="0"/>
                    </a:p>
                  </a:txBody>
                  <a:tcPr/>
                </a:tc>
              </a:tr>
              <a:tr h="19429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Ознакомление с новым материалом. Презентация обучающегося «Новаторство Чехова-драматурга». 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Комментирует презентацию студента, дополняет 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Обучающийся демонстрирует слайды, рассказывает о своеобразии чеховской драматургии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Слушают, записывают информацию в тетрадь в виде тезисов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ОК 01,</a:t>
                      </a:r>
                      <a:r>
                        <a:rPr lang="ru-RU" sz="1200" baseline="0" dirty="0" smtClean="0"/>
                        <a:t> ОК 02, ОК 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Беседа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Наблюдение за деятельностью студентов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</a:tr>
              <a:tr h="2527400"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Самостоятельная работа студентов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Организует работу над образами Раневской и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Гаева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Делит студентов на группы, дает задание инсценировать одно из явлений, эпизодов, действий, связанных с Раневской и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Гаевым</a:t>
                      </a:r>
                      <a:endParaRPr lang="ru-RU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Ставит вопрос: «Почему законные владельцы сада ничего не сделали для его спасения?»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Объединяются в малые группы и инсценируют одно из явлений, эпизодов, действий (по выбору)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ОК 01, ОК</a:t>
                      </a:r>
                      <a:r>
                        <a:rPr lang="ru-RU" sz="1200" baseline="0" dirty="0" smtClean="0"/>
                        <a:t> 04, ОК 05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Наблюдение за деятельность студентов. 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1016" y="17585"/>
          <a:ext cx="8792307" cy="678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9230"/>
                <a:gridCol w="2642308"/>
                <a:gridCol w="2642308"/>
                <a:gridCol w="842307"/>
                <a:gridCol w="1696154"/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3741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Самостоятельная работа</a:t>
                      </a:r>
                    </a:p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Предлагает подобрать слова, которые для героев равнозначны словам «вишневый сад»</a:t>
                      </a:r>
                    </a:p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Отвечают на вопрос</a:t>
                      </a:r>
                    </a:p>
                    <a:p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Называют ассоциации (родина, детство, память, юность, душевный приют), предъявляют результаты работы; слушают выступления сокурсников.</a:t>
                      </a:r>
                    </a:p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ОК 05</a:t>
                      </a:r>
                    </a:p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Ответы на вопросы преподавателя</a:t>
                      </a:r>
                    </a:p>
                    <a:p>
                      <a:endParaRPr lang="ru-RU" sz="1300" dirty="0"/>
                    </a:p>
                  </a:txBody>
                  <a:tcPr/>
                </a:tc>
              </a:tr>
              <a:tr h="2369431">
                <a:tc>
                  <a:txBody>
                    <a:bodyPr/>
                    <a:lstStyle/>
                    <a:p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Самостоятельная работа</a:t>
                      </a:r>
                    </a:p>
                    <a:p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Предлагает определить роль образа-символа вишневого сада.</a:t>
                      </a:r>
                      <a:r>
                        <a:rPr lang="ru-RU" sz="13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Знакомство с литературоведческим понятием «символ», запись термина в тетрадь. Беседа по теме «Символика образа сада».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/>
                        <a:t>Создать </a:t>
                      </a:r>
                      <a:r>
                        <a:rPr lang="ru-RU" sz="1300" b="1" dirty="0" err="1" smtClean="0"/>
                        <a:t>скетчноутинг</a:t>
                      </a:r>
                      <a:r>
                        <a:rPr lang="ru-RU" sz="1300" dirty="0" smtClean="0"/>
                        <a:t> образа вишневого сада, </a:t>
                      </a: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используя вместо вербальных знаков, образы,</a:t>
                      </a:r>
                      <a:r>
                        <a:rPr lang="ru-RU" sz="13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ассоциации</a:t>
                      </a: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и схемы</a:t>
                      </a:r>
                    </a:p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Как представлен в тексте образ вишневого сада? Какую роль он выполняет в произведении? Знакомятся с литературоведческим понятием «символ», записывают термин в тетради. Беседа по теме «Символика образа сада». </a:t>
                      </a:r>
                    </a:p>
                    <a:p>
                      <a:r>
                        <a:rPr lang="ru-RU" sz="1300" dirty="0" smtClean="0"/>
                        <a:t>В парах создают </a:t>
                      </a:r>
                      <a:r>
                        <a:rPr lang="ru-RU" sz="1300" dirty="0" err="1" smtClean="0"/>
                        <a:t>скетчноутинг</a:t>
                      </a:r>
                      <a:r>
                        <a:rPr lang="ru-RU" sz="1300" dirty="0" smtClean="0"/>
                        <a:t> текста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ОК 05, ОК 01</a:t>
                      </a:r>
                      <a:r>
                        <a:rPr lang="ru-RU" sz="1300" baseline="0" dirty="0" smtClean="0"/>
                        <a:t> 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Устный опрос</a:t>
                      </a:r>
                      <a:endParaRPr lang="ru-RU" sz="1300" dirty="0"/>
                    </a:p>
                  </a:txBody>
                  <a:tcPr/>
                </a:tc>
              </a:tr>
              <a:tr h="2338951"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Самостоятельная работа 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Предлагает найти цитатную характеристику отношения героев к продаже вишневого сада. Проводит беседу, обращая внимание на образ нового хозяина вишневого сада Лопахина. Предлагает посмотреть сцену (или прочитать) кульминационного эпизода 3-го действия: рассказ о торгах и покупке имения.</a:t>
                      </a:r>
                    </a:p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Находят цитатную характеристику отношения героев к продаже вишневого сада.  Записывают цитаты в тетрадь. Смотрят сцену (читают). Участвуют в обсуждении. Отвечают на вопросы</a:t>
                      </a:r>
                    </a:p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ОК 04, ОК 05</a:t>
                      </a:r>
                    </a:p>
                    <a:p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ПК 1.7, ПК 2.9, ПК 3.2</a:t>
                      </a:r>
                    </a:p>
                    <a:p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Наблюдение за деятельностью студентов. Устный опрос</a:t>
                      </a:r>
                    </a:p>
                    <a:p>
                      <a:endParaRPr lang="ru-RU" sz="13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52400" y="166076"/>
          <a:ext cx="8692055" cy="6409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8411"/>
                <a:gridCol w="2160927"/>
                <a:gridCol w="1723697"/>
                <a:gridCol w="1566041"/>
                <a:gridCol w="1502979"/>
              </a:tblGrid>
              <a:tr h="49633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7355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Самостоятельная работа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Предлагает составить 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«облако слов»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 слову «коммерция»</a:t>
                      </a:r>
                    </a:p>
                    <a:p>
                      <a:r>
                        <a:rPr lang="ru-RU" sz="12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(визуальное представление  слова. Обычно используется для описания ключевых слов и идей.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Составляют «облако слов» к слову «коммерция»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ОК</a:t>
                      </a:r>
                      <a:r>
                        <a:rPr lang="ru-RU" sz="1400" baseline="0" dirty="0" smtClean="0"/>
                        <a:t> 01, ОК 02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Наблюдение за деятельность студентов. Устный опрос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</a:tr>
              <a:tr h="23396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Предъявление материала из журнала "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Коммерсантъ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Деньги" №7 от 25.02.2013, стр. 5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Предлагает обратиться к статье «Вишневый кэш» </a:t>
                      </a:r>
                      <a:r>
                        <a:rPr lang="ru-RU" sz="14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https://www.kommersant.ru/doc/2125996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 ответить на вопрос: «Прогадала или нет Раневская, продав вишневый сад?»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Читают, участвуют в обсуждении, подсчитывают доходы (или убытки) Раневской.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Предъявляют результат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ОК 01, ОК 02, ОК 04, ОК 05, ОК 09, ПК 1.7, ПК 2.4, ПК 2.9, ПК 3.2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Наблюдение за деятельность студентов. Проверка результатов работы.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</a:tr>
              <a:tr h="1603957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Самостоятельная работа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Предлагает составить </a:t>
                      </a:r>
                      <a:r>
                        <a:rPr lang="ru-RU" sz="1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креолизованный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текст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 финальной сцене пьесы  («сжать» текст, выбрав ключевые цитаты и слова, словесные конструкции заменить на знаковые)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Составляют 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креолизованный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текст по финальной сцене пьесы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ОК 01, ОК 02,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ОК 05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Наблюдение за деятельностью студентов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68567" y="341924"/>
          <a:ext cx="8776140" cy="59855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5228"/>
                <a:gridCol w="1755228"/>
                <a:gridCol w="1755228"/>
                <a:gridCol w="1755228"/>
                <a:gridCol w="1755228"/>
              </a:tblGrid>
              <a:tr h="451944">
                <a:tc gridSpan="5"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3. Заключительный этап занятия</a:t>
                      </a:r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954925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Подведение итогов работы, фиксация достижения целей (оценка деятельности обучающихся); определение перспективы дальнейшей работы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Слушает выводы обучающихся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Зачитывают, слушают выводы, подводят общие итоги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 новаторстве Чехова,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 торгах и покупке вишневого сада с точки зрения коммерческой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деятельности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ОК 05, ОК 03</a:t>
                      </a:r>
                    </a:p>
                    <a:p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+mn-lt"/>
                        </a:rPr>
                        <a:t>Наблюдение за деятельность студентов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</a:tr>
              <a:tr h="375332">
                <a:tc gridSpan="5"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Задания для самостоятельного выполнения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146615">
                <a:tc>
                  <a:txBody>
                    <a:bodyPr/>
                    <a:lstStyle/>
                    <a:p>
                      <a:endParaRPr lang="ru-RU" sz="14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Выставляет оценки, отмечает каждого в процессе выполнения работы, объявляет домашнее задание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Слушают преподавателя, получают оценки, записывают домашнее задание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ОК 05, ОК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03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ПК 1.7, ПК 2.4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Составить</a:t>
                      </a:r>
                      <a:r>
                        <a:rPr lang="ru-RU" sz="1400" baseline="0" dirty="0" smtClean="0">
                          <a:latin typeface="+mn-lt"/>
                          <a:ea typeface="Calibri"/>
                          <a:cs typeface="Times New Roman"/>
                        </a:rPr>
                        <a:t> текст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+mn-lt"/>
                          <a:ea typeface="Calibri"/>
                          <a:cs typeface="Times New Roman"/>
                        </a:rPr>
                        <a:t>на тему «Коммерческое предложение по продаже вишневого сада</a:t>
                      </a:r>
                      <a:r>
                        <a:rPr lang="ru-RU" sz="1400" dirty="0" smtClean="0">
                          <a:latin typeface="+mn-lt"/>
                          <a:ea typeface="Calibri"/>
                          <a:cs typeface="Times New Roman"/>
                        </a:rPr>
                        <a:t>»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Pictures\Рисунок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6988"/>
            <a:ext cx="9144000" cy="6913563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468924" y="1746737"/>
            <a:ext cx="8487507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РЕЗУЛЬТАТЫ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2031" y="2274838"/>
            <a:ext cx="821787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Char char="-"/>
            </a:pPr>
            <a:r>
              <a:rPr lang="ru-RU" sz="2400" dirty="0" smtClean="0"/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возросла мотивация студентов к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изучению предмета;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студенты более активно были вовлечены в познавательную деятельность (были выбраны темы для написания ИИП, эссе);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системное формирование компетенций, заложенных во ФГОС СПО;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формируется позитивное представление о будущей специальности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08739" y="30402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smtClean="0">
                <a:solidFill>
                  <a:srgbClr val="990000"/>
                </a:solidFill>
              </a:rPr>
              <a:t> </a:t>
            </a:r>
            <a:r>
              <a:rPr lang="ru-RU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МОДЕРНИЗАЦИЯ </a:t>
            </a:r>
            <a:endParaRPr lang="ru-RU" sz="2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ОБЩЕОБРАЗОВАТЕЛЬНОЙ ПОДГОТОВКИ</a:t>
            </a:r>
            <a:endParaRPr lang="ru-RU" sz="2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007940" y="996420"/>
            <a:ext cx="7993387" cy="468927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dirty="0" smtClean="0"/>
              <a:t> </a:t>
            </a:r>
          </a:p>
          <a:p>
            <a:pPr algn="ctr"/>
            <a:endParaRPr lang="ru-RU" sz="8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9600" b="1" dirty="0" smtClean="0">
                <a:latin typeface="Times New Roman" pitchFamily="18" charset="0"/>
                <a:cs typeface="Times New Roman" pitchFamily="18" charset="0"/>
              </a:rPr>
              <a:t>Федеральный </a:t>
            </a:r>
            <a:r>
              <a:rPr lang="ru-RU" sz="9600" b="1" dirty="0">
                <a:latin typeface="Times New Roman" pitchFamily="18" charset="0"/>
                <a:cs typeface="Times New Roman" pitchFamily="18" charset="0"/>
              </a:rPr>
              <a:t>проект «МОЯ ШКОЛА</a:t>
            </a:r>
            <a:r>
              <a:rPr lang="ru-RU" sz="9600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/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утв. постановлением Правительства РФ от 26 декабря 2017 г. N 1642</a:t>
            </a:r>
            <a:br>
              <a:rPr lang="ru-RU" sz="6400" dirty="0">
                <a:latin typeface="Times New Roman" pitchFamily="18" charset="0"/>
                <a:cs typeface="Times New Roman" pitchFamily="18" charset="0"/>
              </a:rPr>
            </a:b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 "Об утверждении государственной программы Российской Федерации "Развитие образования" (ред. от 15.03.2021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8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1200" dirty="0"/>
              <a:t>«</a:t>
            </a:r>
            <a:r>
              <a:rPr lang="ru-RU" sz="9600" b="1" dirty="0">
                <a:latin typeface="Times New Roman" pitchFamily="18" charset="0"/>
                <a:cs typeface="Times New Roman" pitchFamily="18" charset="0"/>
              </a:rPr>
              <a:t>Концепция </a:t>
            </a:r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преподавания общеобразовательных дисциплин с учетом профессиональной направленности программ среднего профессионального образования, реализуемых на базе основного общего образования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/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Распоряжение Министерства просвещения Российской Федерации от 30 апреля 2021 г. </a:t>
            </a:r>
            <a:r>
              <a:rPr lang="ru-RU" sz="6400" dirty="0" err="1"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 Р-98 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2024 году во всех ОО, реализующих программы </a:t>
            </a:r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СПО, </a:t>
            </a:r>
          </a:p>
          <a:p>
            <a:pPr algn="ctr"/>
            <a:r>
              <a:rPr lang="ru-RU" sz="8000" b="1" dirty="0" smtClean="0">
                <a:latin typeface="Times New Roman" pitchFamily="18" charset="0"/>
                <a:cs typeface="Times New Roman" pitchFamily="18" charset="0"/>
              </a:rPr>
              <a:t>внедрены </a:t>
            </a:r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методики </a:t>
            </a:r>
            <a:r>
              <a:rPr lang="ru-RU" sz="8000" dirty="0">
                <a:latin typeface="Times New Roman" pitchFamily="18" charset="0"/>
                <a:cs typeface="Times New Roman" pitchFamily="18" charset="0"/>
              </a:rPr>
              <a:t>преподавания общеобразовательных </a:t>
            </a: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дисциплин </a:t>
            </a:r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с учетом профессиональной направленности программ СПО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97398" y="4196860"/>
            <a:ext cx="157113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ЦЕЛЕВОЙ ПОКАЗАТЕЛЬ КОНЦЕПЦИИ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51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1992" y="419073"/>
            <a:ext cx="33152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ПРИКЛАДНЫЕ МОДУЛИ</a:t>
            </a:r>
            <a:endParaRPr lang="ru-RU" sz="2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288303"/>
              </p:ext>
            </p:extLst>
          </p:nvPr>
        </p:nvGraphicFramePr>
        <p:xfrm>
          <a:off x="293077" y="914401"/>
          <a:ext cx="8581293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0431"/>
                <a:gridCol w="2860431"/>
                <a:gridCol w="2860431"/>
              </a:tblGrid>
              <a:tr h="114886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ИНТЕНСИВНАЯ ПОДГОТОВКА, ИНТЕГРАЦИЯ ОБЩЕОБРАЗОВАТЕЛЬНОЙ И ПРОФЕССИОНАЛЬНОЙ ПОДГОТОВКИ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ПРОФЕССИОНАЛЬНАЯ НАПРАВЛЕННОСТЬ ОБЩЕОБРАЗОВАТЕЛЬНОЙ ПОДГОТОВКИ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ПРАКТИЧЕСКАЯ ПОДГОТОВКА, ПРИКЛАДНЫЕ МОДУ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ЛИ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291478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•оптимальный отбор содержания в общеобразовательных дисциплинах </a:t>
                      </a:r>
                    </a:p>
                    <a:p>
                      <a:pPr algn="l"/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•отбор эффективных методов, форм, средств, применение эффективных образовательных технологий</a:t>
                      </a:r>
                    </a:p>
                    <a:p>
                      <a:pPr algn="l"/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•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интеграция предметных результатов с общими и профессиональными компетенциями</a:t>
                      </a:r>
                    </a:p>
                    <a:p>
                      <a:pPr algn="l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just"/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200" dirty="0" smtClean="0">
                          <a:solidFill>
                            <a:schemeClr val="accent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200" dirty="0">
                        <a:solidFill>
                          <a:schemeClr val="accent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•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связь общеобразовательной подготовки с профессиональной, осуществляемой на основе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межпредметной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интеграции </a:t>
                      </a:r>
                    </a:p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•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корреляция предметных, </a:t>
                      </a:r>
                      <a:r>
                        <a:rPr lang="ru-RU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метапредметных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и личностных образовательных результатов ФГОС СОО с общими компетенциями ФГОС СПО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•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формирование определенных практических навыков,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ориентированных на будущую профессиональную деятельность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•  моделирование условий связанных с будущей профессиональной деятельностью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• 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формирование прикладных модулей в содержании общеобразовательных дисциплин для учета профессионально ориентированного содержания дисциплин в соответствии с направлением подготовки </a:t>
                      </a:r>
                    </a:p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• образовательная деятельность в учебных и учебно-производственных лабораториях</a:t>
                      </a:r>
                    </a:p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• образовательная деятельность в форме практической подготовки:  проведение практических и лабораторных занятий, предусматривающих демонстрацию практических навыков 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08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Схема 17"/>
          <p:cNvGraphicFramePr/>
          <p:nvPr>
            <p:extLst>
              <p:ext uri="{D42A27DB-BD31-4B8C-83A1-F6EECF244321}">
                <p14:modId xmlns:p14="http://schemas.microsoft.com/office/powerpoint/2010/main" val="498007225"/>
              </p:ext>
            </p:extLst>
          </p:nvPr>
        </p:nvGraphicFramePr>
        <p:xfrm>
          <a:off x="855783" y="1011906"/>
          <a:ext cx="7631723" cy="47107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2508739" y="30402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990000"/>
                </a:solidFill>
              </a:rPr>
              <a:t> 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508739" y="30402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smtClean="0">
                <a:solidFill>
                  <a:srgbClr val="990000"/>
                </a:solidFill>
              </a:rPr>
              <a:t> </a:t>
            </a:r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508739" y="30402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Изменения в реализации ФГОС СОО в пределах освоения ОП СПО</a:t>
            </a:r>
            <a:endParaRPr lang="ru-RU" sz="20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81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7138" y="228544"/>
            <a:ext cx="702212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Технологическая карта </a:t>
            </a:r>
            <a:endParaRPr lang="ru-RU" sz="2400" b="1" dirty="0" smtClean="0"/>
          </a:p>
          <a:p>
            <a:pPr algn="ctr"/>
            <a:r>
              <a:rPr lang="ru-RU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современная форма проектирования педагогического взаимодействия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преподавателя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обучающегося,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которой представлено описание процесса деятельности от цели до результата</a:t>
            </a:r>
            <a:r>
              <a:rPr lang="ru-RU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endParaRPr lang="ru-RU" sz="20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2193387434"/>
              </p:ext>
            </p:extLst>
          </p:nvPr>
        </p:nvGraphicFramePr>
        <p:xfrm>
          <a:off x="814753" y="2006600"/>
          <a:ext cx="766689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738" y="411611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9262" y="411611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573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165" y="502871"/>
            <a:ext cx="5151437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793816156"/>
              </p:ext>
            </p:extLst>
          </p:nvPr>
        </p:nvGraphicFramePr>
        <p:xfrm>
          <a:off x="855785" y="1397000"/>
          <a:ext cx="766689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3036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504332"/>
              </p:ext>
            </p:extLst>
          </p:nvPr>
        </p:nvGraphicFramePr>
        <p:xfrm>
          <a:off x="410311" y="656490"/>
          <a:ext cx="8264765" cy="5767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8058"/>
                <a:gridCol w="1031631"/>
                <a:gridCol w="1184031"/>
                <a:gridCol w="2028092"/>
                <a:gridCol w="1652953"/>
              </a:tblGrid>
              <a:tr h="10600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Этапы занятия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Деятельность</a:t>
                      </a:r>
                    </a:p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преподавателя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Деятельность обучающихся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Планируемые образовательные результаты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Тип оценочных мероприятий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57725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1.Организационный этап занятия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57725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2.Основной этап занятия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>
                          <a:latin typeface="Times New Roman" pitchFamily="18" charset="0"/>
                          <a:cs typeface="Times New Roman" pitchFamily="18" charset="0"/>
                        </a:rPr>
                        <a:t>ОК,ПК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57725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3.Заключительный этап занятия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>
                          <a:latin typeface="Times New Roman" pitchFamily="18" charset="0"/>
                          <a:cs typeface="Times New Roman" pitchFamily="18" charset="0"/>
                        </a:rPr>
                        <a:t>ОК,ПК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958721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4.Задания для самостоятельного выполнения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ОК,ПК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пустые клетки – свидетельство просчета в выстраивании системы учебного занятия)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917507" y="172888"/>
            <a:ext cx="39076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Технологическая карта занятия</a:t>
            </a:r>
            <a:endParaRPr lang="ru-RU" sz="20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02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9525" y="656491"/>
          <a:ext cx="8650014" cy="5439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380"/>
                <a:gridCol w="2684488"/>
                <a:gridCol w="5339146"/>
              </a:tblGrid>
              <a:tr h="12844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Тема занятия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Драматургия А.П. Чехова. </a:t>
                      </a:r>
                      <a:endParaRPr lang="ru-RU" sz="18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Пьеса </a:t>
                      </a: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«Вишневый сад»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818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Содержание темы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Новаторство Чехова-драматурга. Особенности чеховских диалогов. Речевые и портретные характеристики персонажей. Сколько стоит вишневый сад: историко-культурные сведения. (2ч.)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94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Тип занятия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Комбинированное занятие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09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Формы организации учебной деятельности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Фронтальная, групповая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82785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Цели занятия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 1) выявить новаторство Чехова-драматурга; 2) раскрыть символический образ вишневого сада; 2) формировать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ОК и ПК; 3) развивать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позитивное представление о будущей специальности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57908" y="271943"/>
          <a:ext cx="8670228" cy="63726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6798"/>
                <a:gridCol w="1888853"/>
                <a:gridCol w="2134210"/>
                <a:gridCol w="1354402"/>
                <a:gridCol w="1415965"/>
              </a:tblGrid>
              <a:tr h="919250"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Этапы занятия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Деятельность преподавателя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Деятельность студентов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Планируемые образовательные результаты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Типы оценочных мероприятий</a:t>
                      </a:r>
                      <a:endParaRPr lang="ru-RU" sz="1400" dirty="0"/>
                    </a:p>
                  </a:txBody>
                  <a:tcPr/>
                </a:tc>
              </a:tr>
              <a:tr h="454727">
                <a:tc gridSpan="5"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Организационный этап занятия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87561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Создание рабочей обстановки, вступительное слово преподавателя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Проверка домашнего задания. Актуализация опорных знаний.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Приветствует обучающихся. Проверяет готовность к уроку. 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Прежде чем перейти к новой теме, преподаватель обращается к проверке дом. задания, просит ответить на вопросы по изученной теме :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Вопросы, связанные с биографией писателя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Что значит «</a:t>
                      </a:r>
                      <a:r>
                        <a:rPr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беликовщина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 в социальном плане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Какие рассказы</a:t>
                      </a:r>
                      <a:r>
                        <a:rPr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вошли в «Маленькую трилогию» Чехова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Слушают преподавателя, участвуют в диалоге, демонстрируют готовность к началу работы</a:t>
                      </a:r>
                    </a:p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Студенты отвечают на предложенные вопросы с опорой на лекционный материал предыдущего занятия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ОК 05</a:t>
                      </a:r>
                    </a:p>
                    <a:p>
                      <a:endParaRPr lang="ru-RU" sz="1400" dirty="0" smtClean="0"/>
                    </a:p>
                    <a:p>
                      <a:endParaRPr lang="ru-RU" sz="1400" dirty="0" smtClean="0"/>
                    </a:p>
                    <a:p>
                      <a:endParaRPr lang="ru-RU" sz="1400" dirty="0" smtClean="0"/>
                    </a:p>
                    <a:p>
                      <a:endParaRPr lang="ru-RU" sz="1400" dirty="0" smtClean="0"/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ОК 01, ОК 02, ОК 05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Устные ответы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2261</TotalTime>
  <Words>1237</Words>
  <Application>Microsoft Office PowerPoint</Application>
  <PresentationFormat>Экран (4:3)</PresentationFormat>
  <Paragraphs>208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Внедрение прикладных модулей  с профессионально- ориентированным содержанием   Жестокова Ю.Е. заместитель директора по ИМР, руководитель ФПП   Никитина И.В. методист, член рабочей группы ФПП  ГПОУ ЯО Ярославский торгово-экономический колледж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 Фомин</dc:creator>
  <cp:lastModifiedBy>user</cp:lastModifiedBy>
  <cp:revision>149</cp:revision>
  <dcterms:created xsi:type="dcterms:W3CDTF">2020-06-05T19:57:29Z</dcterms:created>
  <dcterms:modified xsi:type="dcterms:W3CDTF">2023-10-24T06:51:44Z</dcterms:modified>
</cp:coreProperties>
</file>