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7" r:id="rId2"/>
    <p:sldId id="303" r:id="rId3"/>
    <p:sldId id="319" r:id="rId4"/>
    <p:sldId id="317" r:id="rId5"/>
    <p:sldId id="315" r:id="rId6"/>
    <p:sldId id="316" r:id="rId7"/>
    <p:sldId id="311" r:id="rId8"/>
    <p:sldId id="312" r:id="rId9"/>
    <p:sldId id="318" r:id="rId10"/>
    <p:sldId id="320" r:id="rId11"/>
    <p:sldId id="310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90000"/>
    <a:srgbClr val="78414F"/>
    <a:srgbClr val="955163"/>
    <a:srgbClr val="CE94A6"/>
    <a:srgbClr val="6C3C6C"/>
    <a:srgbClr val="B67BB6"/>
    <a:srgbClr val="673744"/>
    <a:srgbClr val="662C28"/>
    <a:srgbClr val="D6D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15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5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455DC-5869-46C6-A4B1-C2A9516BE178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BCD8B-8557-4AD0-88F8-C6941BEF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41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2DE8F-29FE-4119-9699-F51C7226AE6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FAEB7-39BF-4951-9C5B-E626DF3A2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4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AEB7-39BF-4951-9C5B-E626DF3A21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7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AEB7-39BF-4951-9C5B-E626DF3A21A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7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AEB7-39BF-4951-9C5B-E626DF3A21A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48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AEB7-39BF-4951-9C5B-E626DF3A21A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AEB7-39BF-4951-9C5B-E626DF3A21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97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AEB7-39BF-4951-9C5B-E626DF3A21A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7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" y="2336387"/>
            <a:ext cx="9149110" cy="280711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36512" y="473199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1-2 декабря 2022  </a:t>
            </a:r>
            <a:r>
              <a:rPr lang="en-US" sz="1600" dirty="0" smtClean="0">
                <a:solidFill>
                  <a:schemeClr val="bg1"/>
                </a:solidFill>
              </a:rPr>
              <a:t>| </a:t>
            </a:r>
            <a:r>
              <a:rPr lang="ru-RU" sz="1600" dirty="0" smtClean="0">
                <a:solidFill>
                  <a:schemeClr val="bg1"/>
                </a:solidFill>
              </a:rPr>
              <a:t>г. Ярославль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9552" y="123478"/>
            <a:ext cx="576064" cy="15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950248" cy="98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0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3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1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4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099"/>
            <a:ext cx="792088" cy="818273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>
            <a:off x="-36512" y="836359"/>
            <a:ext cx="9180512" cy="7199"/>
          </a:xfrm>
          <a:prstGeom prst="line">
            <a:avLst/>
          </a:prstGeom>
          <a:ln w="9525">
            <a:solidFill>
              <a:srgbClr val="95516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837"/>
          <a:stretch/>
        </p:blipFill>
        <p:spPr>
          <a:xfrm>
            <a:off x="-21210" y="2643758"/>
            <a:ext cx="9145553" cy="2868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622" y="61870"/>
            <a:ext cx="8005218" cy="70220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9582"/>
            <a:ext cx="8928992" cy="353504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Прямоугольник 13"/>
          <p:cNvSpPr>
            <a:spLocks noChangeArrowheads="1"/>
          </p:cNvSpPr>
          <p:nvPr userDrawn="1"/>
        </p:nvSpPr>
        <p:spPr bwMode="auto">
          <a:xfrm>
            <a:off x="35496" y="4587974"/>
            <a:ext cx="69127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100" dirty="0">
                <a:solidFill>
                  <a:schemeClr val="bg1"/>
                </a:solidFill>
              </a:rPr>
              <a:t>Межрегиональная </a:t>
            </a:r>
            <a:r>
              <a:rPr lang="ru-RU" sz="1100" dirty="0" smtClean="0">
                <a:solidFill>
                  <a:schemeClr val="bg1"/>
                </a:solidFill>
              </a:rPr>
              <a:t> научно-практическая конференция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 «</a:t>
            </a:r>
            <a:r>
              <a:rPr lang="ru-RU" altLang="ru-RU" sz="1100" dirty="0" smtClean="0">
                <a:solidFill>
                  <a:schemeClr val="bg1"/>
                </a:solidFill>
              </a:rPr>
              <a:t>Современное образование на пути от теории к практике: векторы развития»</a:t>
            </a:r>
            <a:endParaRPr lang="ru-RU" altLang="ru-RU" sz="11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3203848" y="4948014"/>
            <a:ext cx="22677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1-2 декабря 2022 </a:t>
            </a:r>
            <a:r>
              <a:rPr lang="en-US" altLang="ru-RU" sz="11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|</a:t>
            </a:r>
            <a:r>
              <a:rPr lang="ru-RU" altLang="ru-RU" sz="11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г.</a:t>
            </a:r>
            <a:r>
              <a:rPr lang="en-US" altLang="ru-RU" sz="11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altLang="ru-RU" sz="11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Ярославль</a:t>
            </a: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>
            <a:off x="424666" y="113938"/>
            <a:ext cx="10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89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099"/>
            <a:ext cx="792088" cy="8182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7"/>
          <a:stretch/>
        </p:blipFill>
        <p:spPr>
          <a:xfrm>
            <a:off x="-1554" y="2283718"/>
            <a:ext cx="9145553" cy="286804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673224" y="2309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Межрегиональная научно-практическая конференция</a:t>
            </a:r>
            <a:b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«Современное образование на пути от теории к практике: векторы развития»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-36512" y="836359"/>
            <a:ext cx="9180512" cy="7199"/>
          </a:xfrm>
          <a:prstGeom prst="line">
            <a:avLst/>
          </a:prstGeom>
          <a:ln w="9525">
            <a:solidFill>
              <a:srgbClr val="95516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-36512" y="473199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1-2 декабря 2022  </a:t>
            </a:r>
            <a:r>
              <a:rPr lang="en-US" sz="1600" dirty="0" smtClean="0">
                <a:solidFill>
                  <a:schemeClr val="bg1"/>
                </a:solidFill>
              </a:rPr>
              <a:t>| </a:t>
            </a:r>
            <a:r>
              <a:rPr lang="ru-RU" sz="1600" dirty="0" smtClean="0">
                <a:solidFill>
                  <a:schemeClr val="bg1"/>
                </a:solidFill>
              </a:rPr>
              <a:t>г. Ярославль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23528" y="1059582"/>
            <a:ext cx="8712968" cy="353504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31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4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0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8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8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4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88E8-0F94-4F2D-85B2-F179D77D049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atec.yaroslavl@yarregion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3303" y="195486"/>
            <a:ext cx="8064896" cy="8435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Межрегиональная научно-практическая конференция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7613"/>
            <a:ext cx="8496944" cy="201622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990000"/>
                </a:solidFill>
              </a:rPr>
              <a:t>Современное образование</a:t>
            </a:r>
          </a:p>
          <a:p>
            <a:r>
              <a:rPr lang="ru-RU" b="1" dirty="0">
                <a:solidFill>
                  <a:srgbClr val="990000"/>
                </a:solidFill>
              </a:rPr>
              <a:t>на пути от теории к практике: </a:t>
            </a:r>
            <a:endParaRPr lang="ru-RU" b="1" dirty="0" smtClean="0">
              <a:solidFill>
                <a:srgbClr val="990000"/>
              </a:solidFill>
            </a:endParaRPr>
          </a:p>
          <a:p>
            <a:r>
              <a:rPr lang="ru-RU" b="1" dirty="0" smtClean="0">
                <a:solidFill>
                  <a:srgbClr val="990000"/>
                </a:solidFill>
              </a:rPr>
              <a:t>векторы </a:t>
            </a:r>
            <a:r>
              <a:rPr lang="ru-RU" b="1" dirty="0">
                <a:solidFill>
                  <a:srgbClr val="990000"/>
                </a:solidFill>
              </a:rPr>
              <a:t>развития</a:t>
            </a:r>
            <a:endParaRPr lang="ru-RU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ИТОГИ ВНЕДРЕНИЯ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-Обновление </a:t>
            </a:r>
            <a:r>
              <a:rPr lang="ru-RU" sz="2000" dirty="0"/>
              <a:t>содержания </a:t>
            </a:r>
            <a:r>
              <a:rPr lang="ru-RU" sz="2000" dirty="0" smtClean="0"/>
              <a:t> </a:t>
            </a:r>
            <a:r>
              <a:rPr lang="ru-RU" sz="2000" dirty="0" smtClean="0"/>
              <a:t>ОУД </a:t>
            </a:r>
            <a:r>
              <a:rPr lang="ru-RU" sz="2000" dirty="0" smtClean="0"/>
              <a:t>с </a:t>
            </a:r>
            <a:r>
              <a:rPr lang="ru-RU" sz="2000" dirty="0"/>
              <a:t>включением прикладных модулей, соответствующих профессиональной направленности профессий и специальностей;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       -</a:t>
            </a:r>
            <a:r>
              <a:rPr lang="ru-RU" sz="2000" dirty="0"/>
              <a:t>В</a:t>
            </a:r>
            <a:r>
              <a:rPr lang="ru-RU" sz="2000" dirty="0" smtClean="0"/>
              <a:t>ведение </a:t>
            </a:r>
            <a:r>
              <a:rPr lang="ru-RU" sz="2000" dirty="0"/>
              <a:t>практики интеграции содержания </a:t>
            </a:r>
            <a:r>
              <a:rPr lang="ru-RU" sz="2000" dirty="0" smtClean="0"/>
              <a:t> </a:t>
            </a:r>
            <a:r>
              <a:rPr lang="ru-RU" sz="2000" dirty="0" smtClean="0"/>
              <a:t>ОУД </a:t>
            </a:r>
            <a:r>
              <a:rPr lang="ru-RU" sz="2000" dirty="0" smtClean="0"/>
              <a:t>с ОП дисциплинами,  ПМ; </a:t>
            </a:r>
          </a:p>
          <a:p>
            <a:pPr marL="0" indent="0" algn="just">
              <a:buNone/>
            </a:pPr>
            <a:r>
              <a:rPr lang="ru-RU" sz="2000" dirty="0" smtClean="0"/>
              <a:t>      -Использование </a:t>
            </a:r>
            <a:r>
              <a:rPr lang="ru-RU" sz="2000" dirty="0"/>
              <a:t>эффективных образовательных </a:t>
            </a:r>
            <a:r>
              <a:rPr lang="ru-RU" sz="2000" dirty="0" smtClean="0"/>
              <a:t>технологий,      дистанционных технологий  и электронного </a:t>
            </a:r>
            <a:r>
              <a:rPr lang="ru-RU" sz="2000" dirty="0"/>
              <a:t>обучения;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       </a:t>
            </a:r>
            <a:r>
              <a:rPr lang="ru-RU" sz="2000" dirty="0" smtClean="0"/>
              <a:t>-</a:t>
            </a:r>
            <a:r>
              <a:rPr lang="ru-RU" sz="2000" dirty="0" smtClean="0"/>
              <a:t>Повышение </a:t>
            </a:r>
            <a:r>
              <a:rPr lang="ru-RU" sz="2000" dirty="0"/>
              <a:t>квалификации педагогов общеобразовательного цикла </a:t>
            </a:r>
            <a:r>
              <a:rPr lang="ru-RU" sz="2000" dirty="0" smtClean="0"/>
              <a:t>дисциплин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8"/>
            <a:ext cx="58340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2739"/>
            <a:ext cx="58578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6" y="2288109"/>
            <a:ext cx="5857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7" y="2940572"/>
            <a:ext cx="58578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80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4234" y="1987615"/>
            <a:ext cx="8964612" cy="15843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Контактная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Адрес: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г.Ярославль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ул.Б.Полянки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дом 5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.: 8(4852)48-17-12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Сайт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https://yatec.edu.yar.ru/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mail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000" dirty="0">
                <a:hlinkClick r:id="rId3"/>
              </a:rPr>
              <a:t>yatec.yaroslavl@yarregion.ru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200" y="915988"/>
            <a:ext cx="830580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 smtClean="0">
                <a:solidFill>
                  <a:srgbClr val="990000"/>
                </a:solidFill>
              </a:rPr>
              <a:t> </a:t>
            </a:r>
            <a:r>
              <a:rPr lang="ru-RU" sz="40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за внимание! </a:t>
            </a:r>
            <a:endParaRPr lang="ru-RU" sz="4000" b="1" dirty="0">
              <a:solidFill>
                <a:srgbClr val="99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1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611560" y="2859782"/>
            <a:ext cx="7984902" cy="93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600" dirty="0" err="1"/>
              <a:t>Жестокова</a:t>
            </a:r>
            <a:r>
              <a:rPr lang="ru-RU" sz="1600" dirty="0"/>
              <a:t> Юлия Евгеньевна, ГПОУ ЯО </a:t>
            </a:r>
            <a:r>
              <a:rPr lang="ru-RU" sz="1600" dirty="0" smtClean="0"/>
              <a:t>Ярославский торгово-экономический колледж,</a:t>
            </a:r>
            <a:r>
              <a:rPr lang="ru-RU" sz="1600" dirty="0"/>
              <a:t> заместитель директора </a:t>
            </a:r>
            <a:r>
              <a:rPr lang="ru-RU" sz="1600" dirty="0" smtClean="0"/>
              <a:t>по ИМР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553" y="987574"/>
            <a:ext cx="8848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</a:rPr>
              <a:t>МАЛАЯ КОНФЕРЕНЦИЯ</a:t>
            </a:r>
            <a:r>
              <a:rPr lang="ru-RU" sz="2000" b="1" dirty="0">
                <a:solidFill>
                  <a:srgbClr val="990000"/>
                </a:solidFill>
              </a:rPr>
              <a:t> </a:t>
            </a:r>
            <a:r>
              <a:rPr lang="ru-RU" b="1" dirty="0">
                <a:solidFill>
                  <a:srgbClr val="990000"/>
                </a:solidFill>
              </a:rPr>
              <a:t>№ 4.</a:t>
            </a:r>
            <a:r>
              <a:rPr lang="ru-RU" sz="2000" b="1" dirty="0">
                <a:solidFill>
                  <a:srgbClr val="990000"/>
                </a:solidFill>
              </a:rPr>
              <a:t> «Перспективы </a:t>
            </a:r>
            <a:r>
              <a:rPr lang="ru-RU" sz="2000" b="1" dirty="0" smtClean="0">
                <a:solidFill>
                  <a:srgbClr val="990000"/>
                </a:solidFill>
              </a:rPr>
              <a:t>развития СПО в современных условиях: механизмы сопровождения</a:t>
            </a:r>
            <a:r>
              <a:rPr lang="ru-RU" b="1" dirty="0" smtClean="0">
                <a:solidFill>
                  <a:srgbClr val="990000"/>
                </a:solidFill>
              </a:rPr>
              <a:t>»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827584" y="1707654"/>
            <a:ext cx="8229600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О</a:t>
            </a:r>
            <a:r>
              <a:rPr lang="ru-RU" sz="18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 промежуточных итогах реализации разработки и внедрения методик преподавания общеобразовательных дисциплин с учетом профессиональной направленности программ СПО в профессиональных образовательных организациях</a:t>
            </a:r>
            <a:endParaRPr lang="ru-RU" sz="1800" b="1" dirty="0">
              <a:solidFill>
                <a:srgbClr val="99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Федеральный </a:t>
            </a:r>
            <a:r>
              <a:rPr lang="ru-RU" sz="24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проект </a:t>
            </a:r>
            <a:r>
              <a:rPr lang="ru-RU" sz="24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4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Современная школа»</a:t>
            </a:r>
            <a:br>
              <a:rPr lang="ru-RU" sz="24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</a:br>
            <a:endParaRPr lang="ru-RU" sz="2400" b="1" dirty="0">
              <a:solidFill>
                <a:srgbClr val="99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000" dirty="0"/>
              <a:t>«Концепция преподавания общеобразовательных дисциплин с учетом профессиональной направленности программ СПО, реализуемых на базе основного общего </a:t>
            </a:r>
            <a:r>
              <a:rPr lang="ru-RU" sz="2000" dirty="0" smtClean="0"/>
              <a:t>образования», </a:t>
            </a:r>
            <a:r>
              <a:rPr lang="ru-RU" sz="1500" dirty="0" smtClean="0"/>
              <a:t>утвержденная </a:t>
            </a:r>
            <a:r>
              <a:rPr lang="ru-RU" sz="1500" dirty="0"/>
              <a:t>распоряжением </a:t>
            </a: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/>
              <a:t>Министерства </a:t>
            </a:r>
            <a:r>
              <a:rPr lang="ru-RU" sz="1500" dirty="0"/>
              <a:t>просвещения Российской Федерации </a:t>
            </a: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/>
              <a:t>от </a:t>
            </a:r>
            <a:r>
              <a:rPr lang="ru-RU" sz="1500" dirty="0"/>
              <a:t>30 апреля 2021 г., № Р-98</a:t>
            </a:r>
            <a:endParaRPr lang="ru-RU" sz="15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«Внедрение </a:t>
            </a:r>
            <a:r>
              <a:rPr lang="ru-RU" sz="2000" dirty="0"/>
              <a:t>методик преподавания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общеобразовательных </a:t>
            </a:r>
            <a:r>
              <a:rPr lang="ru-RU" sz="2000" dirty="0"/>
              <a:t>дисциплин </a:t>
            </a:r>
            <a:r>
              <a:rPr lang="ru-RU" sz="2000" dirty="0" smtClean="0"/>
              <a:t>с </a:t>
            </a:r>
            <a:r>
              <a:rPr lang="ru-RU" sz="2000" dirty="0"/>
              <a:t>учетом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профессиональной направленности </a:t>
            </a:r>
            <a:r>
              <a:rPr lang="ru-RU" sz="2000" dirty="0"/>
              <a:t>программ 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СПО</a:t>
            </a:r>
            <a:r>
              <a:rPr lang="ru-RU" sz="2000" dirty="0"/>
              <a:t>, </a:t>
            </a:r>
            <a:r>
              <a:rPr lang="ru-RU" sz="2000" dirty="0" smtClean="0"/>
              <a:t>реализуемых </a:t>
            </a:r>
            <a:r>
              <a:rPr lang="ru-RU" sz="2000" dirty="0"/>
              <a:t>на базе </a:t>
            </a:r>
            <a:r>
              <a:rPr lang="ru-RU" sz="2000" dirty="0" smtClean="0"/>
              <a:t>основного </a:t>
            </a:r>
          </a:p>
          <a:p>
            <a:pPr marL="0" indent="0">
              <a:buNone/>
            </a:pPr>
            <a:r>
              <a:rPr lang="ru-RU" sz="2000" dirty="0" smtClean="0"/>
              <a:t>общего образования»</a:t>
            </a:r>
            <a:r>
              <a:rPr lang="ru-RU" sz="2000" dirty="0"/>
              <a:t> </a:t>
            </a:r>
            <a:r>
              <a:rPr lang="ru-RU" sz="1600" dirty="0" smtClean="0"/>
              <a:t>приказ </a:t>
            </a:r>
            <a:r>
              <a:rPr lang="ru-RU" sz="1600" dirty="0"/>
              <a:t>ФГБОУ ДПО ИРПО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        от </a:t>
            </a:r>
            <a:r>
              <a:rPr lang="ru-RU" sz="1600" dirty="0"/>
              <a:t>26.07.2022 </a:t>
            </a:r>
            <a:r>
              <a:rPr lang="ru-RU" sz="1600" dirty="0" smtClean="0"/>
              <a:t>г.№</a:t>
            </a:r>
            <a:r>
              <a:rPr lang="ru-RU" sz="1600" dirty="0"/>
              <a:t>П-252 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о статусе </a:t>
            </a:r>
            <a:r>
              <a:rPr lang="ru-RU" sz="1600" dirty="0"/>
              <a:t>Федеральной </a:t>
            </a:r>
            <a:r>
              <a:rPr lang="ru-RU" sz="1600" dirty="0" smtClean="0"/>
              <a:t>пилотной </a:t>
            </a:r>
            <a:r>
              <a:rPr lang="ru-RU" sz="1600" dirty="0"/>
              <a:t>площадки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36588"/>
            <a:ext cx="4178424" cy="302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06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Проблемы преподавания общеобразовательных </a:t>
            </a:r>
            <a:r>
              <a:rPr lang="ru-RU" sz="24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учебных </a:t>
            </a:r>
            <a:r>
              <a:rPr lang="ru-RU" sz="24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дисциплин </a:t>
            </a:r>
            <a:endParaRPr lang="ru-RU" sz="2400" b="1" dirty="0">
              <a:solidFill>
                <a:srgbClr val="99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254" y="1059582"/>
            <a:ext cx="7208242" cy="3535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Отсутствие </a:t>
            </a:r>
            <a:r>
              <a:rPr lang="ru-RU" sz="2000" dirty="0"/>
              <a:t>мотивации освоения  общеобразовательных учебных  </a:t>
            </a:r>
            <a:r>
              <a:rPr lang="ru-RU" sz="2000" dirty="0" smtClean="0"/>
              <a:t>дисциплин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Отбор </a:t>
            </a:r>
            <a:r>
              <a:rPr lang="ru-RU" sz="2000" dirty="0"/>
              <a:t>содержания общеобразовательных учебных  </a:t>
            </a:r>
            <a:r>
              <a:rPr lang="ru-RU" sz="2000" dirty="0" smtClean="0"/>
              <a:t>дисциплин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Содержание </a:t>
            </a:r>
            <a:r>
              <a:rPr lang="ru-RU" sz="2000" dirty="0"/>
              <a:t>учебников не отражает </a:t>
            </a:r>
            <a:r>
              <a:rPr lang="ru-RU" sz="2000" dirty="0" smtClean="0"/>
              <a:t>специфику </a:t>
            </a:r>
            <a:r>
              <a:rPr lang="ru-RU" sz="2000" dirty="0"/>
              <a:t>получаемой </a:t>
            </a:r>
            <a:r>
              <a:rPr lang="ru-RU" sz="2000" dirty="0" smtClean="0"/>
              <a:t>профессии или специальности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Распределение </a:t>
            </a:r>
            <a:r>
              <a:rPr lang="ru-RU" sz="2000" dirty="0"/>
              <a:t>учебной нагрузки без учёта </a:t>
            </a:r>
            <a:r>
              <a:rPr lang="ru-RU" sz="2000" dirty="0" smtClean="0"/>
              <a:t>интеграции ОУД </a:t>
            </a:r>
            <a:r>
              <a:rPr lang="ru-RU" sz="2000" dirty="0"/>
              <a:t>и </a:t>
            </a:r>
            <a:r>
              <a:rPr lang="ru-RU" sz="2000" dirty="0" smtClean="0"/>
              <a:t>дисциплин </a:t>
            </a:r>
            <a:r>
              <a:rPr lang="ru-RU" sz="2000" dirty="0" smtClean="0"/>
              <a:t>ОП,МДК, ПМ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0" y="831899"/>
            <a:ext cx="95091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10" y="2800049"/>
            <a:ext cx="957263" cy="88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7" y="2283718"/>
            <a:ext cx="95091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0" y="1563638"/>
            <a:ext cx="95091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Концепция преподавания </a:t>
            </a:r>
            <a:r>
              <a:rPr lang="ru-RU" sz="27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ОУД</a:t>
            </a:r>
            <a:endParaRPr lang="ru-RU" sz="2700" b="1" dirty="0">
              <a:solidFill>
                <a:srgbClr val="99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0" y="771550"/>
            <a:ext cx="950912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915566"/>
            <a:ext cx="70567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Цель Концепции</a:t>
            </a:r>
            <a:r>
              <a:rPr lang="ru-RU" dirty="0" smtClean="0"/>
              <a:t>: </a:t>
            </a:r>
            <a:r>
              <a:rPr lang="ru-RU" sz="1600" dirty="0" smtClean="0"/>
              <a:t>повышение </a:t>
            </a:r>
            <a:r>
              <a:rPr lang="ru-RU" sz="1600" dirty="0"/>
              <a:t>качества преподавания общеобразовательных учебных </a:t>
            </a:r>
            <a:r>
              <a:rPr lang="ru-RU" sz="1600" dirty="0" smtClean="0"/>
              <a:t>дисциплин </a:t>
            </a:r>
            <a:r>
              <a:rPr lang="ru-RU" sz="1600" dirty="0"/>
              <a:t>с учетом стратегических направлений (вызовов) развития системы </a:t>
            </a:r>
            <a:r>
              <a:rPr lang="ru-RU" sz="1600" dirty="0" smtClean="0"/>
              <a:t> СПО и </a:t>
            </a:r>
            <a:r>
              <a:rPr lang="ru-RU" sz="1600" dirty="0"/>
              <a:t>совершенствования учебного процесса организаций, реализующих указанные </a:t>
            </a:r>
            <a:r>
              <a:rPr lang="ru-RU" sz="1600" dirty="0" smtClean="0"/>
              <a:t>программы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Основные </a:t>
            </a:r>
            <a:r>
              <a:rPr lang="ru-RU" b="1" dirty="0"/>
              <a:t>направления:</a:t>
            </a:r>
          </a:p>
          <a:p>
            <a:pPr algn="just"/>
            <a:r>
              <a:rPr lang="ru-RU" b="1" dirty="0" smtClean="0"/>
              <a:t>Интенсификация</a:t>
            </a:r>
            <a:r>
              <a:rPr lang="ru-RU" sz="1400" dirty="0" smtClean="0"/>
              <a:t> </a:t>
            </a:r>
            <a:r>
              <a:rPr lang="ru-RU" sz="1400" dirty="0"/>
              <a:t>учебного процесса через отбор наиболее эффективных педагогических методов, форм, технологий</a:t>
            </a:r>
          </a:p>
          <a:p>
            <a:pPr algn="just"/>
            <a:r>
              <a:rPr lang="ru-RU" b="1" dirty="0"/>
              <a:t>Профессионализация </a:t>
            </a:r>
            <a:r>
              <a:rPr lang="ru-RU" sz="1400" dirty="0"/>
              <a:t>части содержания по ряду общеобразовательных </a:t>
            </a:r>
            <a:r>
              <a:rPr lang="ru-RU" sz="1400" dirty="0" smtClean="0"/>
              <a:t> дисциплин</a:t>
            </a:r>
            <a:endParaRPr lang="ru-RU" sz="1400" dirty="0"/>
          </a:p>
          <a:p>
            <a:pPr algn="just"/>
            <a:r>
              <a:rPr lang="ru-RU" b="1" dirty="0"/>
              <a:t>Интеграция</a:t>
            </a:r>
            <a:r>
              <a:rPr lang="ru-RU" sz="1400" dirty="0"/>
              <a:t> содержания блока общеобразовательных </a:t>
            </a:r>
            <a:r>
              <a:rPr lang="ru-RU" sz="1400" dirty="0" smtClean="0"/>
              <a:t>дисциплин </a:t>
            </a:r>
            <a:r>
              <a:rPr lang="ru-RU" sz="1400" dirty="0"/>
              <a:t>с содержанием профессиональных модулей и циклов образовательной программы СПО</a:t>
            </a:r>
          </a:p>
          <a:p>
            <a:pPr algn="just"/>
            <a:r>
              <a:rPr lang="ru-RU" b="1" dirty="0" err="1"/>
              <a:t>Цифровизация</a:t>
            </a:r>
            <a:r>
              <a:rPr lang="ru-RU" sz="1400" dirty="0"/>
              <a:t> - применение дистанционных образовательных технологий и электронного обучения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8073"/>
            <a:ext cx="9509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УЧАСТИЕ ЯТЭК В ПРОЕКТАХ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9582"/>
            <a:ext cx="7848872" cy="3535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Инновационная площадки по «Внедрению модели использования электронных ресурсов, дистанционного обучения для особых целевых групп»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Соисполнитель </a:t>
            </a:r>
            <a:r>
              <a:rPr lang="ru-RU" sz="1800" dirty="0"/>
              <a:t>инновационной площадки  проекта «Разработка элементов модели формирования ИКТ-компетенций выпускников учреждений ПО в соответствии с профессиональными стандартами</a:t>
            </a:r>
            <a:r>
              <a:rPr lang="ru-RU" sz="1800" dirty="0" smtClean="0"/>
              <a:t>» (региональный и федеральный уровень)</a:t>
            </a: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Апробация </a:t>
            </a:r>
            <a:r>
              <a:rPr lang="ru-RU" sz="1800" dirty="0"/>
              <a:t>методик по восьми общеобразовательным дисциплинам с учетом профессиональной направленности программ среднего профессионального образования, реализуемых на базе основного общего образования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5566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367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0" y="321982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Критерии отбора образовательных организаций  на получение статуса ФПП </a:t>
            </a:r>
            <a:r>
              <a:rPr lang="ru-RU" b="1" dirty="0">
                <a:solidFill>
                  <a:schemeClr val="accent2"/>
                </a:solidFill>
              </a:rPr>
              <a:t/>
            </a:r>
            <a:br>
              <a:rPr lang="ru-RU" b="1" dirty="0">
                <a:solidFill>
                  <a:schemeClr val="accent2"/>
                </a:solidFill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9582"/>
            <a:ext cx="7776864" cy="353504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ea typeface="Droid Sans Fallback"/>
              </a:rPr>
              <a:t>-Количество </a:t>
            </a:r>
            <a:r>
              <a:rPr lang="ru-RU" sz="2000" dirty="0">
                <a:ea typeface="Droid Sans Fallback"/>
              </a:rPr>
              <a:t>студентов, набранных на первый курс за 2021/2022 учебный </a:t>
            </a:r>
            <a:r>
              <a:rPr lang="ru-RU" sz="2000" dirty="0" smtClean="0">
                <a:ea typeface="Droid Sans Fallback"/>
              </a:rPr>
              <a:t>год </a:t>
            </a:r>
            <a:endParaRPr lang="ru-RU" sz="2000" dirty="0">
              <a:ea typeface="Droid Sans Fallback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ea typeface="Droid Sans Fallback"/>
              </a:rPr>
              <a:t>-Количество </a:t>
            </a:r>
            <a:r>
              <a:rPr lang="ru-RU" sz="2000" dirty="0">
                <a:ea typeface="Droid Sans Fallback"/>
              </a:rPr>
              <a:t>педагогов, реализующих общеобразовательные дисциплины в 2021/2022 учебном </a:t>
            </a:r>
            <a:r>
              <a:rPr lang="ru-RU" sz="2000" dirty="0" smtClean="0">
                <a:ea typeface="Droid Sans Fallback"/>
              </a:rPr>
              <a:t>году </a:t>
            </a:r>
            <a:endParaRPr lang="ru-RU" sz="2000" dirty="0">
              <a:ea typeface="Droid Sans Fallback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ea typeface="Droid Sans Fallback"/>
              </a:rPr>
              <a:t>-Участие </a:t>
            </a:r>
            <a:r>
              <a:rPr lang="ru-RU" sz="2000" dirty="0">
                <a:ea typeface="Droid Sans Fallback"/>
              </a:rPr>
              <a:t>ПОО в Федеральных и Региональных проектах и их </a:t>
            </a:r>
            <a:r>
              <a:rPr lang="ru-RU" sz="2000" dirty="0" smtClean="0">
                <a:ea typeface="Droid Sans Fallback"/>
              </a:rPr>
              <a:t>количество </a:t>
            </a:r>
            <a:endParaRPr lang="ru-RU" sz="2000" dirty="0">
              <a:ea typeface="Droid Sans Fallback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ea typeface="Droid Sans Fallback"/>
              </a:rPr>
              <a:t>-Количество </a:t>
            </a:r>
            <a:r>
              <a:rPr lang="ru-RU" sz="2000" dirty="0">
                <a:ea typeface="Droid Sans Fallback"/>
              </a:rPr>
              <a:t>студентов, принимавших участие в олимпиадах и конкурсах, а также количество </a:t>
            </a:r>
            <a:r>
              <a:rPr lang="ru-RU" sz="2000" dirty="0" smtClean="0">
                <a:ea typeface="Droid Sans Fallback"/>
              </a:rPr>
              <a:t>  призеров </a:t>
            </a:r>
            <a:endParaRPr lang="ru-RU" sz="2000" dirty="0">
              <a:ea typeface="Droid Sans Fallback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167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4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ФЕДЕРАЛЬНЫЕ ПИЛОТНЫЕ ПЛОЩАДКИ </a:t>
            </a:r>
            <a:endParaRPr lang="ru-RU" sz="2400" b="1" dirty="0">
              <a:solidFill>
                <a:srgbClr val="99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/>
              <a:t>Подали заявки 547 </a:t>
            </a:r>
            <a:r>
              <a:rPr lang="ru-RU" sz="2000" b="1" dirty="0" smtClean="0"/>
              <a:t>ПОО, </a:t>
            </a:r>
            <a:r>
              <a:rPr lang="ru-RU" sz="2000" b="1" dirty="0"/>
              <a:t>отбор прошли 393, </a:t>
            </a:r>
          </a:p>
          <a:p>
            <a:pPr marL="0" indent="0" algn="ctr">
              <a:buNone/>
            </a:pPr>
            <a:r>
              <a:rPr lang="ru-RU" sz="2000" b="1" dirty="0" smtClean="0"/>
              <a:t>что </a:t>
            </a:r>
            <a:r>
              <a:rPr lang="ru-RU" sz="2000" b="1" dirty="0"/>
              <a:t>составляет 12 % от общего количества ПОО в </a:t>
            </a:r>
            <a:r>
              <a:rPr lang="ru-RU" sz="2000" b="1" dirty="0" smtClean="0"/>
              <a:t>РФ</a:t>
            </a:r>
          </a:p>
          <a:p>
            <a:pPr marL="0" lvl="0" indent="0" algn="ctr">
              <a:buNone/>
            </a:pPr>
            <a:r>
              <a:rPr lang="ru-RU" sz="2000" dirty="0"/>
              <a:t>Региональный оператор по реализации </a:t>
            </a:r>
            <a:r>
              <a:rPr lang="ru-RU" sz="2000" dirty="0" smtClean="0"/>
              <a:t>проекта  </a:t>
            </a:r>
            <a:r>
              <a:rPr lang="ru-RU" sz="2000" dirty="0"/>
              <a:t>- </a:t>
            </a:r>
            <a:r>
              <a:rPr lang="ru-RU" sz="2000" dirty="0" smtClean="0"/>
              <a:t>  Центр </a:t>
            </a:r>
            <a:r>
              <a:rPr lang="ru-RU" sz="2000" dirty="0"/>
              <a:t>развития профессионального образования </a:t>
            </a:r>
            <a:r>
              <a:rPr lang="ru-RU" sz="2000" dirty="0" smtClean="0"/>
              <a:t> ГАУ </a:t>
            </a:r>
            <a:r>
              <a:rPr lang="ru-RU" sz="2000" dirty="0"/>
              <a:t>ДПО ЯО «Институт развития образования»</a:t>
            </a:r>
          </a:p>
          <a:p>
            <a:pPr lvl="0"/>
            <a:r>
              <a:rPr lang="ru-RU" sz="2000" dirty="0" smtClean="0"/>
              <a:t>ГПОУ </a:t>
            </a:r>
            <a:r>
              <a:rPr lang="ru-RU" sz="2000" dirty="0"/>
              <a:t>ЯО Ярославский торгово-экономический </a:t>
            </a:r>
            <a:r>
              <a:rPr lang="ru-RU" sz="2000" dirty="0" smtClean="0"/>
              <a:t>колледж </a:t>
            </a:r>
            <a:endParaRPr lang="ru-RU" sz="2000" dirty="0"/>
          </a:p>
          <a:p>
            <a:pPr lvl="0"/>
            <a:r>
              <a:rPr lang="ru-RU" sz="2000" dirty="0"/>
              <a:t>ГПОУ ЯО «Ярославский  автомеханический  колледж</a:t>
            </a:r>
            <a:r>
              <a:rPr lang="ru-RU" sz="2000" dirty="0" smtClean="0"/>
              <a:t>» </a:t>
            </a:r>
            <a:endParaRPr lang="ru-RU" sz="2000" dirty="0"/>
          </a:p>
          <a:p>
            <a:pPr lvl="0"/>
            <a:r>
              <a:rPr lang="ru-RU" sz="2000" dirty="0"/>
              <a:t>ГПОУ ЯО Ярославский колледж управления и профессиональных </a:t>
            </a:r>
            <a:r>
              <a:rPr lang="ru-RU" sz="2000" dirty="0" smtClean="0"/>
              <a:t>технологий</a:t>
            </a:r>
            <a:endParaRPr lang="ru-RU" sz="2000" dirty="0"/>
          </a:p>
          <a:p>
            <a:pPr lvl="0"/>
            <a:r>
              <a:rPr lang="ru-RU" sz="2000" dirty="0"/>
              <a:t>ГПОУ ЯО </a:t>
            </a:r>
            <a:r>
              <a:rPr lang="ru-RU" sz="2000" dirty="0" err="1"/>
              <a:t>Переславский</a:t>
            </a:r>
            <a:r>
              <a:rPr lang="ru-RU" sz="2000" dirty="0"/>
              <a:t> колледж </a:t>
            </a:r>
            <a:r>
              <a:rPr lang="ru-RU" sz="2000" dirty="0" err="1" smtClean="0"/>
              <a:t>им.А.Невского</a:t>
            </a:r>
            <a:r>
              <a:rPr lang="ru-RU" sz="2000" dirty="0" smtClean="0"/>
              <a:t> </a:t>
            </a:r>
            <a:endParaRPr lang="ru-RU" sz="2000" dirty="0"/>
          </a:p>
          <a:p>
            <a:pPr lvl="0"/>
            <a:r>
              <a:rPr lang="ru-RU" sz="2000" dirty="0"/>
              <a:t>ГПОУ ЯО Рыбинский колледж городской </a:t>
            </a:r>
            <a:r>
              <a:rPr lang="ru-RU" sz="2000" dirty="0" smtClean="0"/>
              <a:t>инфраструктуры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1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sz="24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1" dirty="0" smtClean="0">
                <a:solidFill>
                  <a:srgbClr val="990033"/>
                </a:solidFill>
              </a:rPr>
              <a:t>«Внедрение методик преподавания общеобразовательных </a:t>
            </a:r>
            <a:r>
              <a:rPr lang="ru-RU" sz="2000" b="1" dirty="0">
                <a:solidFill>
                  <a:srgbClr val="990033"/>
                </a:solidFill>
              </a:rPr>
              <a:t>дисциплин с учетом </a:t>
            </a:r>
            <a:r>
              <a:rPr lang="ru-RU" sz="2000" b="1" dirty="0" smtClean="0">
                <a:solidFill>
                  <a:srgbClr val="990033"/>
                </a:solidFill>
              </a:rPr>
              <a:t>профессиональной направленности </a:t>
            </a:r>
            <a:r>
              <a:rPr lang="ru-RU" sz="2000" b="1" dirty="0">
                <a:solidFill>
                  <a:srgbClr val="990033"/>
                </a:solidFill>
              </a:rPr>
              <a:t>программ </a:t>
            </a:r>
            <a:r>
              <a:rPr lang="ru-RU" sz="2000" b="1" dirty="0" smtClean="0">
                <a:solidFill>
                  <a:srgbClr val="990033"/>
                </a:solidFill>
              </a:rPr>
              <a:t>СПО»</a:t>
            </a:r>
            <a:r>
              <a:rPr lang="ru-RU" sz="1800" dirty="0">
                <a:solidFill>
                  <a:srgbClr val="990033"/>
                </a:solidFill>
              </a:rPr>
              <a:t/>
            </a:r>
            <a:br>
              <a:rPr lang="ru-RU" sz="1800" dirty="0">
                <a:solidFill>
                  <a:srgbClr val="990033"/>
                </a:solidFill>
              </a:rPr>
            </a:br>
            <a:endParaRPr lang="ru-RU" sz="2000" b="1" dirty="0">
              <a:solidFill>
                <a:srgbClr val="99003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566"/>
            <a:ext cx="957155" cy="95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987574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Разработка </a:t>
            </a:r>
            <a:r>
              <a:rPr lang="ru-RU" dirty="0"/>
              <a:t>комплектов методических материалов по образовательным программам </a:t>
            </a:r>
            <a:r>
              <a:rPr lang="ru-RU" dirty="0" smtClean="0"/>
              <a:t>СПО(по </a:t>
            </a:r>
            <a:r>
              <a:rPr lang="ru-RU" dirty="0"/>
              <a:t>8 обязательным учебным дисциплинам</a:t>
            </a:r>
            <a:r>
              <a:rPr lang="ru-RU" dirty="0" smtClean="0"/>
              <a:t>): </a:t>
            </a:r>
            <a:r>
              <a:rPr lang="ru-RU" dirty="0"/>
              <a:t>проект учебного плана; </a:t>
            </a:r>
            <a:r>
              <a:rPr lang="ru-RU" dirty="0" smtClean="0"/>
              <a:t>рабочая </a:t>
            </a:r>
            <a:r>
              <a:rPr lang="ru-RU" dirty="0"/>
              <a:t>программа по </a:t>
            </a:r>
            <a:r>
              <a:rPr lang="ru-RU" dirty="0" smtClean="0"/>
              <a:t>ОД; </a:t>
            </a:r>
            <a:r>
              <a:rPr lang="ru-RU" dirty="0"/>
              <a:t>технологические карты по ОД </a:t>
            </a:r>
            <a:r>
              <a:rPr lang="ru-RU" dirty="0" smtClean="0"/>
              <a:t>;</a:t>
            </a:r>
            <a:r>
              <a:rPr lang="ru-RU" dirty="0"/>
              <a:t> фонды оценочных средств </a:t>
            </a:r>
            <a:r>
              <a:rPr lang="ru-RU" dirty="0" smtClean="0"/>
              <a:t>ОД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Экспертизы комплектов методических материалов ФПП Ярославской и Орловской областей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Участие </a:t>
            </a:r>
            <a:r>
              <a:rPr lang="ru-RU" dirty="0"/>
              <a:t>в конкурсах «Лучшие образовательные модели реализации общеобразовательной подготовки по УГПС» и «Лучшие образовательные модели реализации общеобразовательной подготовки по общеобразовательной дисциплине».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7694"/>
            <a:ext cx="950913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5" y="3024956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345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567</Words>
  <Application>Microsoft Office PowerPoint</Application>
  <PresentationFormat>Экран (16:9)</PresentationFormat>
  <Paragraphs>79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Межрегиональная научно-практическая конференция</vt:lpstr>
      <vt:lpstr> О промежуточных итогах реализации разработки и внедрения методик преподавания общеобразовательных дисциплин с учетом профессиональной направленности программ СПО в профессиональных образовательных организациях</vt:lpstr>
      <vt:lpstr> Федеральный проект «Современная школа» </vt:lpstr>
      <vt:lpstr>Проблемы преподавания общеобразовательных учебных дисциплин </vt:lpstr>
      <vt:lpstr> Концепция преподавания ОУД</vt:lpstr>
      <vt:lpstr>УЧАСТИЕ ЯТЭК В ПРОЕКТАХ</vt:lpstr>
      <vt:lpstr>  Критерии отбора образовательных организаций  на получение статуса ФПП  </vt:lpstr>
      <vt:lpstr>ФЕДЕРАЛЬНЫЕ ПИЛОТНЫЕ ПЛОЩАДКИ </vt:lpstr>
      <vt:lpstr>  «Внедрение методик преподавания общеобразовательных дисциплин с учетом профессиональной направленности программ СПО» </vt:lpstr>
      <vt:lpstr>ИТОГИ ВНЕДРЕНИЯ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Николаевна Новикова</dc:creator>
  <cp:lastModifiedBy>Юлия</cp:lastModifiedBy>
  <cp:revision>131</cp:revision>
  <dcterms:created xsi:type="dcterms:W3CDTF">2020-09-28T13:15:09Z</dcterms:created>
  <dcterms:modified xsi:type="dcterms:W3CDTF">2022-11-29T18:44:37Z</dcterms:modified>
</cp:coreProperties>
</file>