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74" r:id="rId4"/>
    <p:sldId id="259" r:id="rId5"/>
    <p:sldId id="275" r:id="rId6"/>
    <p:sldId id="276" r:id="rId7"/>
    <p:sldId id="268" r:id="rId8"/>
    <p:sldId id="277" r:id="rId9"/>
    <p:sldId id="290" r:id="rId10"/>
    <p:sldId id="291" r:id="rId11"/>
    <p:sldId id="294" r:id="rId12"/>
    <p:sldId id="288" r:id="rId13"/>
    <p:sldId id="281" r:id="rId14"/>
    <p:sldId id="289" r:id="rId15"/>
    <p:sldId id="282" r:id="rId16"/>
    <p:sldId id="283" r:id="rId17"/>
    <p:sldId id="284" r:id="rId18"/>
    <p:sldId id="286" r:id="rId19"/>
    <p:sldId id="293" r:id="rId20"/>
    <p:sldId id="295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работе с электронным журналом</a:t>
            </a:r>
            <a:endParaRPr lang="ru-RU" sz="6000" dirty="0">
              <a:solidFill>
                <a:schemeClr val="tx1"/>
              </a:solidFill>
              <a:effectLst>
                <a:reflection blurRad="6350" stA="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Дипломники\KjgT4JAd19RrXphpfm9-ssd0zXIDDmZeLYGjjDEWTINsJLEOuiD54wd7RLcMnlU0EYhmR0RMKmByBA4iT4JIHL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01387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Для удобства классного руководителя – ВЫСТАВЛЯЕМ оценки за полугодие в журнал!</a:t>
            </a:r>
            <a:endParaRPr lang="ru-RU" dirty="0">
              <a:solidFill>
                <a:srgbClr val="FF0000"/>
              </a:solidFill>
              <a:effectLst>
                <a:reflection blurRad="6350" stA="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9" r="56784" b="28034"/>
          <a:stretch/>
        </p:blipFill>
        <p:spPr bwMode="auto">
          <a:xfrm>
            <a:off x="-180528" y="404664"/>
            <a:ext cx="9440068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339752" y="1268760"/>
            <a:ext cx="5040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9752" y="1412776"/>
            <a:ext cx="0" cy="4293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1412776"/>
            <a:ext cx="0" cy="4293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0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5.Часы на экзамен по ПМ записываются в основном поле (6 или 12 часов) страницы «Экзамен по ПМ___» и дублируем в итоговые </a:t>
            </a:r>
            <a:endParaRPr lang="ru-RU" dirty="0">
              <a:solidFill>
                <a:schemeClr val="tx1"/>
              </a:solidFill>
              <a:effectLst>
                <a:reflection blurRad="6350" stA="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учебному плану не стоит никакой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аттестации (не проставлен ни экзамен, ни ДЗ) то оценки ВЫСТАВЛЯЮТСЯ ОБЯЗАТЕЛЬНО, но в колонку УГ. Тоже самое правило действует, если предмет, переходящий на следующий год.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7.Фиксируем на страницах журнала пропуски по уважительной и неуважительной причине</a:t>
            </a:r>
            <a:endParaRPr lang="ru-RU" dirty="0">
              <a:solidFill>
                <a:schemeClr val="tx1"/>
              </a:solidFill>
              <a:effectLst>
                <a:reflection blurRad="6350" stA="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5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052736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8.Деления (если они предусмотрены) в журнал записываем ОБЯЗАТЕЛЬНО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Вы можете самостоятельно выводить ведомость группы за семестр на печать.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24630" r="13418" b="45130"/>
          <a:stretch/>
        </p:blipFill>
        <p:spPr bwMode="auto">
          <a:xfrm>
            <a:off x="179512" y="332656"/>
            <a:ext cx="8870623" cy="207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3779912" y="476672"/>
            <a:ext cx="360040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156176" y="1700808"/>
            <a:ext cx="360040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8110" r="53544" b="54364"/>
          <a:stretch/>
        </p:blipFill>
        <p:spPr bwMode="auto">
          <a:xfrm>
            <a:off x="0" y="2636912"/>
            <a:ext cx="5525692" cy="257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-конечная звезда 11"/>
          <p:cNvSpPr/>
          <p:nvPr/>
        </p:nvSpPr>
        <p:spPr>
          <a:xfrm>
            <a:off x="4614823" y="3068960"/>
            <a:ext cx="360040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6552" r="77498" b="72974"/>
          <a:stretch/>
        </p:blipFill>
        <p:spPr bwMode="auto">
          <a:xfrm>
            <a:off x="5796136" y="3248980"/>
            <a:ext cx="2714920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r="80928" b="83128"/>
          <a:stretch/>
        </p:blipFill>
        <p:spPr bwMode="auto">
          <a:xfrm>
            <a:off x="5652120" y="5507691"/>
            <a:ext cx="2325278" cy="6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5-конечная звезда 15"/>
          <p:cNvSpPr/>
          <p:nvPr/>
        </p:nvSpPr>
        <p:spPr>
          <a:xfrm>
            <a:off x="6732240" y="5834963"/>
            <a:ext cx="360040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23917" r="14562" b="10378"/>
          <a:stretch/>
        </p:blipFill>
        <p:spPr bwMode="auto">
          <a:xfrm>
            <a:off x="0" y="1268760"/>
            <a:ext cx="9144000" cy="400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7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Добавляем консультации в группах 1 курсах (ЭКЗАМЕНЫ).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67" y="2928026"/>
            <a:ext cx="8496944" cy="24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плане должна быть добавлена консультация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предмету.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2.Добавляем так же как и урок. В меню «выбрать»  «ИНАЯ ФОРМА КОНТРОЛЯ».</a:t>
            </a:r>
          </a:p>
          <a:p>
            <a:pPr>
              <a:lnSpc>
                <a:spcPct val="2000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57192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P.S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 1Б,1Д, 11К,12К,11Л,12Л,11ТГ,12ТГ,11ПК,12ПК,13ПК,11ТВ,12ТВ,01Ф,01ТГ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560840" cy="40324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Экзамены </a:t>
            </a:r>
            <a:r>
              <a:rPr lang="ru-RU" dirty="0" smtClean="0">
                <a:solidFill>
                  <a:srgbClr val="FF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ЗАНОСЯТСЯ</a:t>
            </a:r>
            <a:r>
              <a:rPr lang="ru-RU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основное поле ведения занятий </a:t>
            </a:r>
            <a:r>
              <a:rPr lang="ru-RU" dirty="0" smtClean="0">
                <a:solidFill>
                  <a:srgbClr val="FF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  <a:br>
              <a:rPr lang="ru-RU" dirty="0" smtClean="0">
                <a:solidFill>
                  <a:srgbClr val="FF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дублируются в ИТОГОВЫЕ</a:t>
            </a:r>
            <a:endParaRPr lang="ru-RU" dirty="0">
              <a:solidFill>
                <a:srgbClr val="FF0000"/>
              </a:solidFill>
              <a:effectLst>
                <a:reflection blurRad="6350" stA="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ОЦЕНКИ ПО ГРУППЕ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4" t="13831" r="63936" b="58790"/>
          <a:stretch/>
        </p:blipFill>
        <p:spPr bwMode="auto">
          <a:xfrm>
            <a:off x="179513" y="1340768"/>
            <a:ext cx="2880320" cy="214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9" t="14663" b="69121"/>
          <a:stretch/>
        </p:blipFill>
        <p:spPr bwMode="auto">
          <a:xfrm>
            <a:off x="2123728" y="3160705"/>
            <a:ext cx="2145315" cy="148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8" t="25027" r="43662" b="59368"/>
          <a:stretch/>
        </p:blipFill>
        <p:spPr bwMode="auto">
          <a:xfrm>
            <a:off x="3194603" y="4221088"/>
            <a:ext cx="3313801" cy="14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4" t="21951" r="32244" b="16401"/>
          <a:stretch/>
        </p:blipFill>
        <p:spPr bwMode="auto">
          <a:xfrm>
            <a:off x="6508404" y="4077072"/>
            <a:ext cx="2553889" cy="261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6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6" r="77191" b="62749"/>
          <a:stretch/>
        </p:blipFill>
        <p:spPr bwMode="auto">
          <a:xfrm>
            <a:off x="179512" y="1844824"/>
            <a:ext cx="3131840" cy="193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0" r="84725" b="11733"/>
          <a:stretch/>
        </p:blipFill>
        <p:spPr bwMode="auto">
          <a:xfrm>
            <a:off x="2411760" y="2810130"/>
            <a:ext cx="370067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45867" r="71976" b="9333"/>
          <a:stretch/>
        </p:blipFill>
        <p:spPr bwMode="auto">
          <a:xfrm>
            <a:off x="5897880" y="3573016"/>
            <a:ext cx="3246120" cy="307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4462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 экзамена, для отражения в Итоговых оценках!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5687" t="33765" r="19362" b="3810"/>
          <a:stretch/>
        </p:blipFill>
        <p:spPr bwMode="auto">
          <a:xfrm>
            <a:off x="11432" y="404664"/>
            <a:ext cx="913256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49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0" t="37113" r="24510" b="43093"/>
          <a:stretch/>
        </p:blipFill>
        <p:spPr bwMode="auto">
          <a:xfrm>
            <a:off x="230944" y="1988840"/>
            <a:ext cx="865745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1328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2.Часы по курсовой работе записываем в отдельной вкладке.</a:t>
            </a:r>
            <a:br>
              <a:rPr lang="ru-RU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smtClean="0">
                <a:solidFill>
                  <a:srgbClr val="FF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FF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dirty="0" smtClean="0">
                <a:solidFill>
                  <a:srgbClr val="FF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и пропуски тоже должны стоять!!!</a:t>
            </a:r>
            <a:endParaRPr lang="ru-RU" dirty="0">
              <a:solidFill>
                <a:srgbClr val="FF0000"/>
              </a:solidFill>
              <a:effectLst>
                <a:reflection blurRad="6350" stA="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7" r="57629" b="8561"/>
          <a:stretch/>
        </p:blipFill>
        <p:spPr bwMode="auto">
          <a:xfrm>
            <a:off x="899592" y="0"/>
            <a:ext cx="7056784" cy="672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448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ДЗ проставляем так же как и экзамены</a:t>
            </a:r>
            <a:br>
              <a:rPr lang="ru-RU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дублируем в </a:t>
            </a:r>
            <a:r>
              <a:rPr lang="ru-RU" dirty="0" smtClean="0">
                <a:solidFill>
                  <a:srgbClr val="FF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</a:t>
            </a:r>
            <a:endParaRPr lang="ru-RU" dirty="0">
              <a:solidFill>
                <a:srgbClr val="FF0000"/>
              </a:solidFill>
              <a:effectLst>
                <a:reflection blurRad="6350" stA="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6" r="77191" b="62749"/>
          <a:stretch/>
        </p:blipFill>
        <p:spPr bwMode="auto">
          <a:xfrm>
            <a:off x="251520" y="764704"/>
            <a:ext cx="3131840" cy="193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0" r="84725" b="11733"/>
          <a:stretch/>
        </p:blipFill>
        <p:spPr bwMode="auto">
          <a:xfrm>
            <a:off x="2195736" y="1484784"/>
            <a:ext cx="370067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45867" r="71976" b="9333"/>
          <a:stretch/>
        </p:blipFill>
        <p:spPr bwMode="auto">
          <a:xfrm>
            <a:off x="5076056" y="3145536"/>
            <a:ext cx="3246120" cy="307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4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429</TotalTime>
  <Words>210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Рекомендации по работе с электронным журналом</vt:lpstr>
      <vt:lpstr>1. Экзамены ЗАНОСЯТСЯ в основное поле ведения занятий !!!! + дублируются в ИТОГОВЫЕ</vt:lpstr>
      <vt:lpstr>Презентация PowerPoint</vt:lpstr>
      <vt:lpstr>Презентация PowerPoint</vt:lpstr>
      <vt:lpstr>Презентация PowerPoint</vt:lpstr>
      <vt:lpstr>2.Часы по курсовой работе записываем в отдельной вкладке.  P.S оценки и пропуски тоже должны стоять!!!</vt:lpstr>
      <vt:lpstr>Презентация PowerPoint</vt:lpstr>
      <vt:lpstr>3. ДЗ проставляем так же как и экзамены + дублируем в ИТОГОВЫЕ</vt:lpstr>
      <vt:lpstr>Презентация PowerPoint</vt:lpstr>
      <vt:lpstr>4. Для удобства классного руководителя – ВЫСТАВЛЯЕМ оценки за полугодие в журнал!</vt:lpstr>
      <vt:lpstr>Презентация PowerPoint</vt:lpstr>
      <vt:lpstr>5.Часы на экзамен по ПМ записываются в основном поле (6 или 12 часов) страницы «Экзамен по ПМ___» и дублируем в итоговые </vt:lpstr>
      <vt:lpstr>6. Если по учебному плану не стоит никакой формы промежуточной аттестации (не проставлен ни экзамен, ни ДЗ) то оценки ВЫСТАВЛЯЮТСЯ ОБЯЗАТЕЛЬНО, но в колонку УГ. Тоже самое правило действует, если предмет, переходящий на следующий год.</vt:lpstr>
      <vt:lpstr>7.Фиксируем на страницах журнала пропуски по уважительной и неуважительной причине</vt:lpstr>
      <vt:lpstr>8.Деления (если они предусмотрены) в журнал записываем ОБЯЗАТЕЛЬНО</vt:lpstr>
      <vt:lpstr>9. Вы можете самостоятельно выводить ведомость группы за семестр на печать.</vt:lpstr>
      <vt:lpstr>Презентация PowerPoint</vt:lpstr>
      <vt:lpstr>Презентация PowerPoint</vt:lpstr>
      <vt:lpstr>10. Добавляем консультации в группах 1 курсах (ЭКЗАМЕНЫ). </vt:lpstr>
      <vt:lpstr>11. ОЦЕНКИ ПО ГРУППЕ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электронным журналом</dc:title>
  <dc:creator>User</dc:creator>
  <cp:lastModifiedBy>User</cp:lastModifiedBy>
  <cp:revision>22</cp:revision>
  <dcterms:created xsi:type="dcterms:W3CDTF">2023-08-27T19:03:52Z</dcterms:created>
  <dcterms:modified xsi:type="dcterms:W3CDTF">2023-12-20T11:38:57Z</dcterms:modified>
</cp:coreProperties>
</file>