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8" r:id="rId2"/>
    <p:sldId id="265" r:id="rId3"/>
    <p:sldId id="260" r:id="rId4"/>
    <p:sldId id="263" r:id="rId5"/>
    <p:sldId id="266" r:id="rId6"/>
    <p:sldId id="268" r:id="rId7"/>
    <p:sldId id="269" r:id="rId8"/>
    <p:sldId id="270" r:id="rId9"/>
    <p:sldId id="274" r:id="rId10"/>
    <p:sldId id="275" r:id="rId11"/>
    <p:sldId id="276" r:id="rId12"/>
    <p:sldId id="277" r:id="rId13"/>
    <p:sldId id="279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F118-6235-4836-8BC5-F6C5D787ABEC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CD24-0C4B-4760-8F23-590723E55F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F118-6235-4836-8BC5-F6C5D787ABEC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CD24-0C4B-4760-8F23-590723E55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F118-6235-4836-8BC5-F6C5D787ABEC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CD24-0C4B-4760-8F23-590723E55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F118-6235-4836-8BC5-F6C5D787ABEC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CD24-0C4B-4760-8F23-590723E55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F118-6235-4836-8BC5-F6C5D787ABEC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4ADCD24-0C4B-4760-8F23-590723E55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F118-6235-4836-8BC5-F6C5D787ABEC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CD24-0C4B-4760-8F23-590723E55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F118-6235-4836-8BC5-F6C5D787ABEC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CD24-0C4B-4760-8F23-590723E55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F118-6235-4836-8BC5-F6C5D787ABEC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CD24-0C4B-4760-8F23-590723E55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F118-6235-4836-8BC5-F6C5D787ABEC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CD24-0C4B-4760-8F23-590723E55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F118-6235-4836-8BC5-F6C5D787ABEC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CD24-0C4B-4760-8F23-590723E55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F118-6235-4836-8BC5-F6C5D787ABEC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CD24-0C4B-4760-8F23-590723E55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C6F118-6235-4836-8BC5-F6C5D787ABEC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ADCD24-0C4B-4760-8F23-590723E55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uhitelo.ru/golovnaya-bol-kak-ee-snyat/" TargetMode="External"/><Relationship Id="rId2" Type="http://schemas.openxmlformats.org/officeDocument/2006/relationships/hyperlink" Target="https://duhitelo.ru/bulling-chto-eto-v-psixologii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uhitelo.ru/bezuslovnaya-lyubov-chto-eto-takoe/" TargetMode="External"/><Relationship Id="rId2" Type="http://schemas.openxmlformats.org/officeDocument/2006/relationships/hyperlink" Target="https://duhitelo.ru/psixosomatika-chto-eto-takoe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071942"/>
            <a:ext cx="8183880" cy="24288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Ярославский торгово-экономический колледж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                                   </a:t>
            </a:r>
            <a:r>
              <a:rPr lang="ru-RU" sz="1600" dirty="0" smtClean="0"/>
              <a:t>Выполнил: педагог-                               психолог Сапожникова О.И.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54159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Деструктивные молодежные группы в сети интернет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Последствия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зацепинга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Зацепинг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это крайне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травмоопасная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субкультура, которая ежегодно уносит десятки жизней. Одна из самых частых причин гибели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зацеперов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потеря равновесия и падение с транспортного средства. Происходит это вследствие того, что молодые люди всегда пренебрегают правилом трех опор. Они используют неудобные и не предназначенные для этого конструкции в качестве опоры, а также проделывают разнообразные трюки.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Критические опасности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зацепинга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столкновения с каким-либо препятствиями во время передвижения (указательными знаками, столбами, платформами, другими транспортными средствами, туннелями и др.);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разряд электрического тока;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получение ожогов из-за непосредственного контакта с нагретым тормозным резисторам.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/>
              <a:t>До 70% </a:t>
            </a:r>
            <a:r>
              <a:rPr lang="ru-RU" sz="2400" dirty="0" err="1" smtClean="0"/>
              <a:t>зацеперов</a:t>
            </a:r>
            <a:r>
              <a:rPr lang="ru-RU" sz="2400" dirty="0" smtClean="0"/>
              <a:t> гибнут в течение первого года увлечения этим «хобби».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hepresentation.ru/img/thumbs/733fb514c4849bb886a429980279d3f0-800x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00108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С каждым днём всё больше и больше с высоты не возвращаются молодые люди, которые в погоне за самовыражением ещё много чего не испытают и не увидят в жизни! Обидно....</a:t>
            </a:r>
            <a:endParaRPr lang="ru-RU" sz="4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3251231" cy="2000240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</a:rPr>
              <a:t>Эндорфины</a:t>
            </a:r>
            <a:r>
              <a:rPr lang="ru-RU" sz="2000" dirty="0" smtClean="0">
                <a:solidFill>
                  <a:srgbClr val="FF0000"/>
                </a:solidFill>
              </a:rPr>
              <a:t> уменьшают чувство боли и заставляют нас испытывать чувство счастья и даже эйфории.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524000"/>
            <a:ext cx="3179793" cy="46021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0"/>
            <a:ext cx="5111750" cy="664371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Какие виды спорта дают больше всего </a:t>
            </a:r>
            <a:r>
              <a:rPr lang="ru-RU" b="1" dirty="0" err="1" smtClean="0">
                <a:solidFill>
                  <a:srgbClr val="002060"/>
                </a:solidFill>
              </a:rPr>
              <a:t>эндорфинов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Бег</a:t>
            </a:r>
            <a:r>
              <a:rPr lang="ru-RU" b="1" dirty="0" smtClean="0"/>
              <a:t> (</a:t>
            </a:r>
            <a:r>
              <a:rPr lang="ru-RU" dirty="0" smtClean="0"/>
              <a:t>аэробные нагрузки -ходьба, плавание, танцы</a:t>
            </a:r>
            <a:r>
              <a:rPr lang="ru-RU" b="1" dirty="0" smtClean="0"/>
              <a:t>)-абсолютный чемпион по стимулированию </a:t>
            </a:r>
            <a:r>
              <a:rPr lang="ru-RU" b="1" dirty="0" err="1" smtClean="0"/>
              <a:t>эндорфинов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Велоспорт</a:t>
            </a:r>
            <a:r>
              <a:rPr lang="ru-RU" b="1" dirty="0" smtClean="0"/>
              <a:t>- аэробная нагрузка + тренировка на свежем воздухе, что улучшает настроение и улучшает кровоснабжение.</a:t>
            </a:r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Йога, </a:t>
            </a:r>
            <a:r>
              <a:rPr lang="ru-RU" b="1" dirty="0" err="1" smtClean="0">
                <a:solidFill>
                  <a:srgbClr val="002060"/>
                </a:solidFill>
              </a:rPr>
              <a:t>пилатес</a:t>
            </a:r>
            <a:r>
              <a:rPr lang="ru-RU" b="1" dirty="0" smtClean="0">
                <a:solidFill>
                  <a:srgbClr val="002060"/>
                </a:solidFill>
              </a:rPr>
              <a:t> и танцы </a:t>
            </a:r>
            <a:r>
              <a:rPr lang="ru-RU" b="1" dirty="0" smtClean="0"/>
              <a:t>- помогают бороться со стрессом и в выбросе </a:t>
            </a:r>
            <a:r>
              <a:rPr lang="ru-RU" b="1" dirty="0" err="1" smtClean="0"/>
              <a:t>эндорфинов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5" name="Рисунок 4" descr="https://i.pinimg.com/736x/e8/fd/08/e8fd082d6b721cfb076ea076c807b95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3357586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veloyarik.ru/wp-content/uploads/2020/10/be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4071942"/>
            <a:ext cx="342902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ocuments.infourok.ru/c583db3a-4b6e-47b3-8a5d-9ac4afcee3a9/0/slide_0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0"/>
            <a:ext cx="102870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cap="all" dirty="0" smtClean="0">
                <a:solidFill>
                  <a:srgbClr val="FFFF00"/>
                </a:solidFill>
              </a:rPr>
              <a:t>ПСИХОЛОГИЧЕСКИЕ ПРИЧИНЫ СКУЛШУТИНГА</a:t>
            </a:r>
          </a:p>
          <a:p>
            <a:pPr fontAlgn="base"/>
            <a:r>
              <a:rPr lang="ru-RU" sz="3200" dirty="0" smtClean="0"/>
              <a:t>Давайте попробуем </a:t>
            </a:r>
            <a:r>
              <a:rPr lang="ru-RU" sz="3200" dirty="0" smtClean="0"/>
              <a:t>по рассуждать и </a:t>
            </a:r>
            <a:r>
              <a:rPr lang="ru-RU" sz="3200" dirty="0" smtClean="0"/>
              <a:t>разобраться. Что общего во всех случаях школьной стрельбы и характеристиках стрелков?</a:t>
            </a:r>
          </a:p>
          <a:p>
            <a:pPr fontAlgn="base"/>
            <a:r>
              <a:rPr lang="ru-RU" sz="3200" b="1" dirty="0" smtClean="0"/>
              <a:t>Замкнутость, необщительность;</a:t>
            </a:r>
          </a:p>
          <a:p>
            <a:pPr fontAlgn="base"/>
            <a:r>
              <a:rPr lang="ru-RU" sz="3200" b="1" dirty="0" smtClean="0"/>
              <a:t>Отсутствие доверительных отношений с родителями;</a:t>
            </a:r>
          </a:p>
          <a:p>
            <a:pPr fontAlgn="base"/>
            <a:r>
              <a:rPr lang="ru-RU" sz="3200" b="1" dirty="0" smtClean="0"/>
              <a:t>Воздействие издевательств (</a:t>
            </a:r>
            <a:r>
              <a:rPr lang="ru-RU" sz="3200" b="1" u="sng" dirty="0" err="1" smtClean="0">
                <a:hlinkClick r:id="rId2"/>
              </a:rPr>
              <a:t>буллинга</a:t>
            </a:r>
            <a:r>
              <a:rPr lang="ru-RU" sz="3200" b="1" dirty="0" smtClean="0"/>
              <a:t>) в школе;</a:t>
            </a:r>
          </a:p>
          <a:p>
            <a:pPr fontAlgn="base"/>
            <a:r>
              <a:rPr lang="ru-RU" sz="3200" b="1" dirty="0" smtClean="0"/>
              <a:t>Отсутствие увлечения спортом или творчеством;</a:t>
            </a:r>
          </a:p>
          <a:p>
            <a:pPr fontAlgn="base"/>
            <a:r>
              <a:rPr lang="ru-RU" sz="3200" b="1" dirty="0" smtClean="0"/>
              <a:t>Частые </a:t>
            </a:r>
            <a:r>
              <a:rPr lang="ru-RU" sz="3200" b="1" u="sng" dirty="0" smtClean="0">
                <a:hlinkClick r:id="rId3"/>
              </a:rPr>
              <a:t>головные боли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9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dirty="0" smtClean="0"/>
              <a:t>Человеку не нравится реальность, в которой он находится. В ней не удовлетворяются его естественные потребности в любви, одобрении, понимании. У него появляется желание-потребность уйти из этой реальности или создать новую (часто эту роль играют компьютерные игры).</a:t>
            </a:r>
          </a:p>
          <a:p>
            <a:pPr fontAlgn="base"/>
            <a:r>
              <a:rPr lang="ru-RU" sz="2800" dirty="0" smtClean="0"/>
              <a:t>От непринятия и отрицания (противодействия) происходящего вокруг происходят частые </a:t>
            </a:r>
            <a:r>
              <a:rPr lang="ru-RU" sz="2800" u="sng" dirty="0" smtClean="0">
                <a:hlinkClick r:id="rId2"/>
              </a:rPr>
              <a:t>психосоматические</a:t>
            </a:r>
            <a:r>
              <a:rPr lang="ru-RU" sz="2800" dirty="0" smtClean="0"/>
              <a:t> головные боли.</a:t>
            </a:r>
          </a:p>
          <a:p>
            <a:pPr fontAlgn="base"/>
            <a:r>
              <a:rPr lang="ru-RU" sz="2800" dirty="0" smtClean="0"/>
              <a:t>Отчаявшись, человек решается окончательно покинуть этот мир, но чувство обиды вынуждает «забрать с собой» и тех, кто не помог ему получить то, в чем нуждалась его душа в этом мире (</a:t>
            </a:r>
            <a:r>
              <a:rPr lang="ru-RU" sz="2800" u="sng" dirty="0" smtClean="0">
                <a:hlinkClick r:id="rId3"/>
              </a:rPr>
              <a:t>любовь</a:t>
            </a:r>
            <a:r>
              <a:rPr lang="ru-RU" sz="2800" dirty="0" smtClean="0"/>
              <a:t> и признание).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7232"/>
            <a:ext cx="9144000" cy="427809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dirty="0" smtClean="0"/>
              <a:t>Деструктивные молодежные группы в сети интернет</a:t>
            </a:r>
          </a:p>
          <a:p>
            <a:endParaRPr lang="ru-RU" sz="3200" dirty="0" smtClean="0"/>
          </a:p>
          <a:p>
            <a:r>
              <a:rPr lang="ru-RU" sz="2800" dirty="0" smtClean="0"/>
              <a:t>• А.У.Е. (отнесено к экстремистским сообществам в РФ)</a:t>
            </a:r>
          </a:p>
          <a:p>
            <a:r>
              <a:rPr lang="ru-RU" sz="2800" dirty="0" smtClean="0"/>
              <a:t>• «</a:t>
            </a:r>
            <a:r>
              <a:rPr lang="ru-RU" sz="2800" dirty="0" err="1" smtClean="0"/>
              <a:t>анорексички</a:t>
            </a:r>
            <a:r>
              <a:rPr lang="ru-RU" sz="2800" dirty="0" smtClean="0"/>
              <a:t>»</a:t>
            </a:r>
          </a:p>
          <a:p>
            <a:r>
              <a:rPr lang="ru-RU" sz="2800" dirty="0" smtClean="0"/>
              <a:t>• «</a:t>
            </a:r>
            <a:r>
              <a:rPr lang="ru-RU" sz="2800" dirty="0" err="1" smtClean="0"/>
              <a:t>скулшутеры</a:t>
            </a:r>
            <a:r>
              <a:rPr lang="ru-RU" sz="2800" dirty="0" smtClean="0"/>
              <a:t>» (</a:t>
            </a:r>
            <a:r>
              <a:rPr lang="ru-RU" sz="2800" dirty="0" err="1" smtClean="0"/>
              <a:t>колумбайнеры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• «</a:t>
            </a:r>
            <a:r>
              <a:rPr lang="ru-RU" sz="2800" dirty="0" err="1" smtClean="0"/>
              <a:t>зацеперы</a:t>
            </a:r>
            <a:r>
              <a:rPr lang="ru-RU" sz="2800" dirty="0" smtClean="0"/>
              <a:t>»</a:t>
            </a:r>
          </a:p>
          <a:p>
            <a:r>
              <a:rPr lang="ru-RU" sz="2800" dirty="0" smtClean="0"/>
              <a:t>• «</a:t>
            </a:r>
            <a:r>
              <a:rPr lang="ru-RU" sz="2800" dirty="0" err="1" smtClean="0"/>
              <a:t>руферы</a:t>
            </a:r>
            <a:r>
              <a:rPr lang="ru-RU" sz="2800" dirty="0" smtClean="0"/>
              <a:t>» и другие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8" name="AutoShape 2" descr="https://ds04.infourok.ru/uploads/ex/085f/001034fe-d9395805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ds04.infourok.ru/uploads/ex/085f/001034fe-d9395805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ds04.infourok.ru/uploads/ex/085f/001034fe-d9395805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АУЕ – дословно означает «Арестанский уклад един» или «Арестанское уркаганское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А.У.Е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9493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Подростку предлагают совершить мелкое противоправное действие , взамен обещая поддержку и защиту в настоящем и будущем, а потом используют этот поступок для шантажа: если ты не будешь делать то, что я тебе говорю, то я обо всем расскажу твоим родителям.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2744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А.У.Е.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00562" y="428604"/>
            <a:ext cx="4468808" cy="62151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Основной посыл ее идеологии отражен в названии- это фактически культ тюремных «понятий, тюремной романтики, стилизованной под молодежную культуру. </a:t>
            </a:r>
            <a:r>
              <a:rPr lang="ru-RU" sz="3200" dirty="0" smtClean="0">
                <a:solidFill>
                  <a:schemeClr val="bg1"/>
                </a:solidFill>
              </a:rPr>
              <a:t>Это культ Силы, Воровства и Тунеядства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5" name="Рисунок 4" descr="https://sun9-59.userapi.com/impg/Vb44RGSMSljiCdBrx7GN_D5Z8jE8omYFWG32rA/jHZRIJIqqYs.jpg?size=604x604&amp;quality=96&amp;sign=eeb401dd1569746589d389a833b73f4e&amp;type=albu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4357718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«</a:t>
            </a:r>
            <a:r>
              <a:rPr lang="ru-RU" sz="2800" dirty="0" err="1" smtClean="0">
                <a:solidFill>
                  <a:srgbClr val="FF0000"/>
                </a:solidFill>
              </a:rPr>
              <a:t>Анорексички</a:t>
            </a:r>
            <a:r>
              <a:rPr lang="ru-RU" sz="2800" dirty="0" smtClean="0">
                <a:solidFill>
                  <a:srgbClr val="FF0000"/>
                </a:solidFill>
              </a:rPr>
              <a:t>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0"/>
            <a:ext cx="5568950" cy="6858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Сети "бабочками" и "</a:t>
            </a:r>
            <a:r>
              <a:rPr lang="ru-RU" sz="2400" dirty="0" err="1" smtClean="0"/>
              <a:t>анорексичками</a:t>
            </a:r>
            <a:r>
              <a:rPr lang="ru-RU" sz="2400" dirty="0" smtClean="0"/>
              <a:t>" называют девушек, которые весят критически мало. Они состоят в "закрытых" </a:t>
            </a:r>
            <a:r>
              <a:rPr lang="ru-RU" sz="2400" dirty="0" err="1" smtClean="0"/>
              <a:t>пабликах</a:t>
            </a:r>
            <a:r>
              <a:rPr lang="ru-RU" sz="2400" dirty="0" smtClean="0"/>
              <a:t> в социальных сетях, маскирующихся под некие "мотивирующие группы", цель которых заключается якобы в том, чтобы поддержать тех девушек, которые решили сесть на диету.</a:t>
            </a:r>
          </a:p>
          <a:p>
            <a:r>
              <a:rPr lang="ru-RU" sz="2400" dirty="0" smtClean="0"/>
              <a:t>Казалось бы, что тут плохого? Но на самом деле эти группы подчас становятся настоящими "группами смерти и страдания", в которых наивные девушки, стремящиеся к "совершенству" и снижающие свой вес до 30 килограммов, теряют здоровье и даже жизнь.</a:t>
            </a:r>
          </a:p>
          <a:p>
            <a:endParaRPr lang="ru-RU" sz="2000" dirty="0"/>
          </a:p>
        </p:txBody>
      </p:sp>
      <p:pic>
        <p:nvPicPr>
          <p:cNvPr id="5" name="Рисунок 4" descr="https://fhd.multiurok.ru/5/c/f/5cf023a39460dca0ee7eda7ce55767eb32807227/img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214422"/>
            <a:ext cx="3357585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age.winudf.com/v2/image1/cnUuc2thcHBsYWIuQW5vcmVrc0xlY2hlU292ZXRfc2NyZWVuXzFfMTU1NDk4OTc0NV8wMDk/screen-1.jpg?fakeurl=1&amp;type=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znakka4estva.ru/uploads/category_items/sources/814416926507d0175d434f62aac3ce9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35824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znamyuzl.ru/upload/iblock/967/967c6fecfd1f383c6349ab19bed6c9a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377</TotalTime>
  <Words>548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Ярославский торгово-экономический колледж                                    Выполнил: педагог-                               психолог Сапожникова О.И. </vt:lpstr>
      <vt:lpstr>Слайд 2</vt:lpstr>
      <vt:lpstr>Слайд 3</vt:lpstr>
      <vt:lpstr>А.У.Е</vt:lpstr>
      <vt:lpstr>А.У.Е.</vt:lpstr>
      <vt:lpstr>«Анорексички»</vt:lpstr>
      <vt:lpstr>Слайд 7</vt:lpstr>
      <vt:lpstr>Слайд 8</vt:lpstr>
      <vt:lpstr>Слайд 9</vt:lpstr>
      <vt:lpstr>Слайд 10</vt:lpstr>
      <vt:lpstr>Слайд 11</vt:lpstr>
      <vt:lpstr>Слайд 12</vt:lpstr>
      <vt:lpstr>Эндорфины уменьшают чувство боли и заставляют нас испытывать чувство счастья и даже эйфории. 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Ярославский торгово-экономический колледж </dc:title>
  <dc:creator>student</dc:creator>
  <cp:lastModifiedBy>Директор</cp:lastModifiedBy>
  <cp:revision>60</cp:revision>
  <dcterms:created xsi:type="dcterms:W3CDTF">2021-10-10T17:13:51Z</dcterms:created>
  <dcterms:modified xsi:type="dcterms:W3CDTF">2021-11-17T06:34:23Z</dcterms:modified>
</cp:coreProperties>
</file>